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80" r:id="rId4"/>
    <p:sldId id="281" r:id="rId5"/>
    <p:sldId id="282" r:id="rId6"/>
    <p:sldId id="261" r:id="rId7"/>
    <p:sldId id="283" r:id="rId8"/>
    <p:sldId id="284" r:id="rId9"/>
    <p:sldId id="286" r:id="rId10"/>
    <p:sldId id="285" r:id="rId11"/>
    <p:sldId id="287" r:id="rId12"/>
    <p:sldId id="288" r:id="rId13"/>
    <p:sldId id="290" r:id="rId14"/>
    <p:sldId id="291" r:id="rId15"/>
    <p:sldId id="292" r:id="rId16"/>
    <p:sldId id="257" r:id="rId17"/>
    <p:sldId id="258" r:id="rId18"/>
    <p:sldId id="259" r:id="rId19"/>
    <p:sldId id="297" r:id="rId20"/>
    <p:sldId id="296" r:id="rId21"/>
    <p:sldId id="289" r:id="rId22"/>
    <p:sldId id="298" r:id="rId2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A India" initials="II" lastIdx="6" clrIdx="0">
    <p:extLst>
      <p:ext uri="{19B8F6BF-5375-455C-9EA6-DF929625EA0E}">
        <p15:presenceInfo xmlns:p15="http://schemas.microsoft.com/office/powerpoint/2012/main" userId="dedea9fb7f58ad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>
      <p:cViewPr>
        <p:scale>
          <a:sx n="75" d="100"/>
          <a:sy n="75" d="100"/>
        </p:scale>
        <p:origin x="804" y="-9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sha\OneDrive\Desktop\IMA\DC%20Report\DC%20DATA%20FINAL%202023\Charts%20and%20Tables\DC%20-%20Charts%20and%20Tables%20-%20Part%20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shobh\Desktop\New%20Microsoft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shobh\Documents\Soma%20IMA%20Data\Executive%20and%20Board%20Remuneration%20Report\2023%20report\DC23%20Compensation%20Revised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visha\OneDrive\Desktop\DC%20Report%202023\V1%20-%20DC%202023\Charts%20and%20Tables\DC%20-%20Charts%20and%20Tables%20-%20Part%202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D:\IMA\DC%2023%20Board%20Results.xlsx" TargetMode="External"/><Relationship Id="rId4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64503579247643"/>
          <c:y val="1.8816797900262461E-2"/>
          <c:w val="0.60224511610371112"/>
          <c:h val="0.7731139107611548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5F-4DD6-8582-E24119FF00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5F-4DD6-8582-E24119FF00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5F-4DD6-8582-E24119FF00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5F-4DD6-8582-E24119FF00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5F-4DD6-8582-E24119FF00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5F-4DD6-8582-E24119FF001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35F-4DD6-8582-E24119FF00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Sheet3!$A$44:$A$50</c:f>
              <c:strCache>
                <c:ptCount val="7"/>
                <c:pt idx="0">
                  <c:v>Rs 0.5-2.5bn</c:v>
                </c:pt>
                <c:pt idx="1">
                  <c:v>Rs 2.5-5.0bn</c:v>
                </c:pt>
                <c:pt idx="2">
                  <c:v>Rs 5-10bn</c:v>
                </c:pt>
                <c:pt idx="3">
                  <c:v>Rs 10-25bn</c:v>
                </c:pt>
                <c:pt idx="4">
                  <c:v>Rs 25-50bn</c:v>
                </c:pt>
                <c:pt idx="5">
                  <c:v>Rs 50-100bn</c:v>
                </c:pt>
                <c:pt idx="6">
                  <c:v>&gt;Rs 100bn</c:v>
                </c:pt>
              </c:strCache>
            </c:strRef>
          </c:cat>
          <c:val>
            <c:numRef>
              <c:f>Sheet3!$B$44:$B$50</c:f>
              <c:numCache>
                <c:formatCode>0%</c:formatCode>
                <c:ptCount val="7"/>
                <c:pt idx="0">
                  <c:v>0.30361871138570168</c:v>
                </c:pt>
                <c:pt idx="1">
                  <c:v>0.11385701676963812</c:v>
                </c:pt>
                <c:pt idx="2">
                  <c:v>0.11738746690203</c:v>
                </c:pt>
                <c:pt idx="3">
                  <c:v>0.16593115622241836</c:v>
                </c:pt>
                <c:pt idx="4">
                  <c:v>0.1209179170344219</c:v>
                </c:pt>
                <c:pt idx="5">
                  <c:v>7.7669902912621352E-2</c:v>
                </c:pt>
                <c:pt idx="6">
                  <c:v>0.10061782877316858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35F-4DD6-8582-E24119FF00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24829396325459"/>
          <c:y val="0.84663482064741902"/>
          <c:w val="0.71150314960629923"/>
          <c:h val="0.13010953630796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95000"/>
              <a:lumOff val="5000"/>
            </a:schemeClr>
          </a:solidFill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8536540269025"/>
          <c:y val="3.2488968983383645E-2"/>
          <c:w val="0.68506293957365594"/>
          <c:h val="0.869974122780395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'Slide 56'!$B$1</c:f>
              <c:strCache>
                <c:ptCount val="1"/>
                <c:pt idx="0">
                  <c:v>CEO:CMD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.00;[Red]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56'!$A$2:$A$8</c:f>
              <c:strCache>
                <c:ptCount val="7"/>
                <c:pt idx="0">
                  <c:v>Overall</c:v>
                </c:pt>
                <c:pt idx="1">
                  <c:v>Large cap</c:v>
                </c:pt>
                <c:pt idx="2">
                  <c:v>Mid cap</c:v>
                </c:pt>
                <c:pt idx="3">
                  <c:v>Small cap</c:v>
                </c:pt>
                <c:pt idx="4">
                  <c:v>Micro cap</c:v>
                </c:pt>
                <c:pt idx="5">
                  <c:v>Unlisted</c:v>
                </c:pt>
                <c:pt idx="6">
                  <c:v>Foreign MNC</c:v>
                </c:pt>
              </c:strCache>
            </c:strRef>
          </c:cat>
          <c:val>
            <c:numRef>
              <c:f>'Slide 56'!$B$2:$B$8</c:f>
              <c:numCache>
                <c:formatCode>0.00</c:formatCode>
                <c:ptCount val="7"/>
                <c:pt idx="0">
                  <c:v>-1</c:v>
                </c:pt>
                <c:pt idx="1">
                  <c:v>-0.99</c:v>
                </c:pt>
                <c:pt idx="2">
                  <c:v>-1</c:v>
                </c:pt>
                <c:pt idx="3">
                  <c:v>-0.95</c:v>
                </c:pt>
                <c:pt idx="4">
                  <c:v>-1</c:v>
                </c:pt>
                <c:pt idx="5">
                  <c:v>-1</c:v>
                </c:pt>
                <c:pt idx="6">
                  <c:v>-1.51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7-46F4-9711-53B3930DD39A}"/>
            </c:ext>
          </c:extLst>
        </c:ser>
        <c:ser>
          <c:idx val="1"/>
          <c:order val="1"/>
          <c:tx>
            <c:strRef>
              <c:f>'Slide 56'!$C$1</c:f>
              <c:strCache>
                <c:ptCount val="1"/>
                <c:pt idx="0">
                  <c:v>CFO:CEO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56'!$A$2:$A$8</c:f>
              <c:strCache>
                <c:ptCount val="7"/>
                <c:pt idx="0">
                  <c:v>Overall</c:v>
                </c:pt>
                <c:pt idx="1">
                  <c:v>Large cap</c:v>
                </c:pt>
                <c:pt idx="2">
                  <c:v>Mid cap</c:v>
                </c:pt>
                <c:pt idx="3">
                  <c:v>Small cap</c:v>
                </c:pt>
                <c:pt idx="4">
                  <c:v>Micro cap</c:v>
                </c:pt>
                <c:pt idx="5">
                  <c:v>Unlisted</c:v>
                </c:pt>
                <c:pt idx="6">
                  <c:v>Foreign MNC</c:v>
                </c:pt>
              </c:strCache>
            </c:strRef>
          </c:cat>
          <c:val>
            <c:numRef>
              <c:f>'Slide 56'!$C$2:$C$8</c:f>
              <c:numCache>
                <c:formatCode>0.00</c:formatCode>
                <c:ptCount val="7"/>
                <c:pt idx="0">
                  <c:v>0.39</c:v>
                </c:pt>
                <c:pt idx="1">
                  <c:v>0.31</c:v>
                </c:pt>
                <c:pt idx="2">
                  <c:v>0.39</c:v>
                </c:pt>
                <c:pt idx="3">
                  <c:v>0.44</c:v>
                </c:pt>
                <c:pt idx="4">
                  <c:v>0.4</c:v>
                </c:pt>
                <c:pt idx="5">
                  <c:v>0.38</c:v>
                </c:pt>
                <c:pt idx="6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7-46F4-9711-53B3930DD3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1984599567"/>
        <c:axId val="1851614351"/>
      </c:barChart>
      <c:catAx>
        <c:axId val="198459956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851614351"/>
        <c:crosses val="autoZero"/>
        <c:auto val="1"/>
        <c:lblAlgn val="ctr"/>
        <c:lblOffset val="100"/>
        <c:noMultiLvlLbl val="0"/>
      </c:catAx>
      <c:valAx>
        <c:axId val="1851614351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1984599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35295314232244"/>
          <c:y val="0.14495895332306916"/>
          <c:w val="0.78920026218418893"/>
          <c:h val="0.805379064541735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joverall5!$H$5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joverall5!$G$6:$G$10</c:f>
              <c:strCache>
                <c:ptCount val="5"/>
                <c:pt idx="0">
                  <c:v>CS</c:v>
                </c:pt>
                <c:pt idx="1">
                  <c:v>CFO</c:v>
                </c:pt>
                <c:pt idx="2">
                  <c:v>ED</c:v>
                </c:pt>
                <c:pt idx="3">
                  <c:v>CMD</c:v>
                </c:pt>
                <c:pt idx="4">
                  <c:v>CEO</c:v>
                </c:pt>
              </c:strCache>
            </c:strRef>
          </c:cat>
          <c:val>
            <c:numRef>
              <c:f>joverall5!$H$6:$H$10</c:f>
              <c:numCache>
                <c:formatCode>0.0</c:formatCode>
                <c:ptCount val="5"/>
                <c:pt idx="0">
                  <c:v>1.59</c:v>
                </c:pt>
                <c:pt idx="1">
                  <c:v>6.0250000000000004</c:v>
                </c:pt>
                <c:pt idx="2">
                  <c:v>7.8460000000000001</c:v>
                </c:pt>
                <c:pt idx="3">
                  <c:v>23.108000000000001</c:v>
                </c:pt>
                <c:pt idx="4">
                  <c:v>27.731999999999999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D-4505-BF6B-E8E5517BFA51}"/>
            </c:ext>
          </c:extLst>
        </c:ser>
        <c:ser>
          <c:idx val="1"/>
          <c:order val="1"/>
          <c:tx>
            <c:strRef>
              <c:f>joverall5!$I$5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joverall5!$G$6:$G$10</c:f>
              <c:strCache>
                <c:ptCount val="5"/>
                <c:pt idx="0">
                  <c:v>CS</c:v>
                </c:pt>
                <c:pt idx="1">
                  <c:v>CFO</c:v>
                </c:pt>
                <c:pt idx="2">
                  <c:v>ED</c:v>
                </c:pt>
                <c:pt idx="3">
                  <c:v>CMD</c:v>
                </c:pt>
                <c:pt idx="4">
                  <c:v>CEO</c:v>
                </c:pt>
              </c:strCache>
            </c:strRef>
          </c:cat>
          <c:val>
            <c:numRef>
              <c:f>joverall5!$I$6:$I$10</c:f>
              <c:numCache>
                <c:formatCode>0.0</c:formatCode>
                <c:ptCount val="5"/>
                <c:pt idx="0">
                  <c:v>4.0750000000000002</c:v>
                </c:pt>
                <c:pt idx="1">
                  <c:v>10.772</c:v>
                </c:pt>
                <c:pt idx="2">
                  <c:v>16.045000000000002</c:v>
                </c:pt>
                <c:pt idx="3">
                  <c:v>32.603999999999999</c:v>
                </c:pt>
                <c:pt idx="4">
                  <c:v>37.716000000000001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BD-4505-BF6B-E8E5517BFA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12026031"/>
        <c:axId val="2112015951"/>
      </c:barChart>
      <c:catAx>
        <c:axId val="2112026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2112015951"/>
        <c:crosses val="autoZero"/>
        <c:auto val="1"/>
        <c:lblAlgn val="ctr"/>
        <c:lblOffset val="100"/>
        <c:noMultiLvlLbl val="0"/>
      </c:catAx>
      <c:valAx>
        <c:axId val="2112015951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112026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997538624274037"/>
          <c:y val="0.91542996145544298"/>
          <c:w val="0.35673471048322297"/>
          <c:h val="8.4570038544556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73471999237504"/>
          <c:y val="8.1255423381071112E-2"/>
          <c:w val="0.77683496297326693"/>
          <c:h val="0.8183223289532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joverall5!$H$30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joverall5!$G$31:$G$35</c:f>
              <c:strCache>
                <c:ptCount val="5"/>
                <c:pt idx="0">
                  <c:v>CS</c:v>
                </c:pt>
                <c:pt idx="1">
                  <c:v>CFO</c:v>
                </c:pt>
                <c:pt idx="2">
                  <c:v>CEO</c:v>
                </c:pt>
                <c:pt idx="3">
                  <c:v>ED</c:v>
                </c:pt>
                <c:pt idx="4">
                  <c:v>CMD</c:v>
                </c:pt>
              </c:strCache>
            </c:strRef>
          </c:cat>
          <c:val>
            <c:numRef>
              <c:f>joverall5!$H$31:$H$35</c:f>
              <c:numCache>
                <c:formatCode>0.0</c:formatCode>
                <c:ptCount val="5"/>
                <c:pt idx="0">
                  <c:v>2.1230000000000002</c:v>
                </c:pt>
                <c:pt idx="1">
                  <c:v>5.4130000000000003</c:v>
                </c:pt>
                <c:pt idx="2">
                  <c:v>5.8470000000000004</c:v>
                </c:pt>
                <c:pt idx="3">
                  <c:v>7.6230000000000002</c:v>
                </c:pt>
                <c:pt idx="4">
                  <c:v>8.7420000000000009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0-4105-B06C-5BB82D64E256}"/>
            </c:ext>
          </c:extLst>
        </c:ser>
        <c:ser>
          <c:idx val="1"/>
          <c:order val="1"/>
          <c:tx>
            <c:strRef>
              <c:f>joverall5!$I$30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joverall5!$G$31:$G$35</c:f>
              <c:strCache>
                <c:ptCount val="5"/>
                <c:pt idx="0">
                  <c:v>CS</c:v>
                </c:pt>
                <c:pt idx="1">
                  <c:v>CFO</c:v>
                </c:pt>
                <c:pt idx="2">
                  <c:v>CEO</c:v>
                </c:pt>
                <c:pt idx="3">
                  <c:v>ED</c:v>
                </c:pt>
                <c:pt idx="4">
                  <c:v>CMD</c:v>
                </c:pt>
              </c:strCache>
            </c:strRef>
          </c:cat>
          <c:val>
            <c:numRef>
              <c:f>joverall5!$I$31:$I$35</c:f>
              <c:numCache>
                <c:formatCode>0.0</c:formatCode>
                <c:ptCount val="5"/>
                <c:pt idx="0">
                  <c:v>4.5359999999999996</c:v>
                </c:pt>
                <c:pt idx="1">
                  <c:v>7.1210000000000004</c:v>
                </c:pt>
                <c:pt idx="2">
                  <c:v>7.7089999999999996</c:v>
                </c:pt>
                <c:pt idx="3">
                  <c:v>8.0739999999999998</c:v>
                </c:pt>
                <c:pt idx="4">
                  <c:v>9.8620000000000001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30-4105-B06C-5BB82D64E2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10201727"/>
        <c:axId val="2110198847"/>
      </c:barChart>
      <c:catAx>
        <c:axId val="2110201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2110198847"/>
        <c:crosses val="autoZero"/>
        <c:auto val="1"/>
        <c:lblAlgn val="ctr"/>
        <c:lblOffset val="100"/>
        <c:noMultiLvlLbl val="0"/>
      </c:catAx>
      <c:valAx>
        <c:axId val="2110198847"/>
        <c:scaling>
          <c:orientation val="minMax"/>
          <c:max val="10"/>
        </c:scaling>
        <c:delete val="1"/>
        <c:axPos val="b"/>
        <c:numFmt formatCode="0.0" sourceLinked="1"/>
        <c:majorTickMark val="none"/>
        <c:minorTickMark val="none"/>
        <c:tickLblPos val="nextTo"/>
        <c:crossAx val="2110201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114103775316408"/>
          <c:y val="0.86538644793626363"/>
          <c:w val="0.39528122478340699"/>
          <c:h val="8.8771994923498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Sheet1!$G$9</c:f>
              <c:strCache>
                <c:ptCount val="1"/>
                <c:pt idx="0">
                  <c:v>Private Listed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9262928672377559E-2"/>
                  <c:y val="-5.034209268477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4A-A34A-8842-F1C71885264E}"/>
                </c:ext>
              </c:extLst>
            </c:dLbl>
            <c:dLbl>
              <c:idx val="4"/>
              <c:layout>
                <c:manualLayout>
                  <c:x val="-3.3768423177872063E-2"/>
                  <c:y val="-4.6543389268991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4A-A34A-8842-F1C7188526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Sheet1!$H$8:$O$8</c:f>
              <c:strCache>
                <c:ptCount val="8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</c:strCache>
            </c:strRef>
          </c:cat>
          <c:val>
            <c:numRef>
              <c:f>Sheet1!$H$9:$O$9</c:f>
              <c:numCache>
                <c:formatCode>General</c:formatCode>
                <c:ptCount val="8"/>
                <c:pt idx="0">
                  <c:v>4.7</c:v>
                </c:pt>
                <c:pt idx="1">
                  <c:v>4.0999999999999996</c:v>
                </c:pt>
                <c:pt idx="2">
                  <c:v>4</c:v>
                </c:pt>
                <c:pt idx="3">
                  <c:v>3.7</c:v>
                </c:pt>
                <c:pt idx="4">
                  <c:v>3.8</c:v>
                </c:pt>
                <c:pt idx="5">
                  <c:v>3.3</c:v>
                </c:pt>
                <c:pt idx="6">
                  <c:v>3.4</c:v>
                </c:pt>
                <c:pt idx="7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69-4E67-8A86-273BEDF19208}"/>
            </c:ext>
          </c:extLst>
        </c:ser>
        <c:ser>
          <c:idx val="1"/>
          <c:order val="1"/>
          <c:tx>
            <c:strRef>
              <c:f>Sheet1!$G$10</c:f>
              <c:strCache>
                <c:ptCount val="1"/>
                <c:pt idx="0">
                  <c:v>PSU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Sheet1!$H$8:$O$8</c:f>
              <c:strCache>
                <c:ptCount val="8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</c:strCache>
            </c:strRef>
          </c:cat>
          <c:val>
            <c:numRef>
              <c:f>Sheet1!$H$10:$O$10</c:f>
              <c:numCache>
                <c:formatCode>General</c:formatCode>
                <c:ptCount val="8"/>
                <c:pt idx="0">
                  <c:v>14.1</c:v>
                </c:pt>
                <c:pt idx="1">
                  <c:v>11.9</c:v>
                </c:pt>
                <c:pt idx="2">
                  <c:v>4.5</c:v>
                </c:pt>
                <c:pt idx="3">
                  <c:v>2.2000000000000002</c:v>
                </c:pt>
                <c:pt idx="4">
                  <c:v>1.5</c:v>
                </c:pt>
                <c:pt idx="5">
                  <c:v>9.6999999999999993</c:v>
                </c:pt>
                <c:pt idx="6">
                  <c:v>4.3</c:v>
                </c:pt>
                <c:pt idx="7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69-4E67-8A86-273BEDF19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4535679"/>
        <c:axId val="1490391887"/>
      </c:lineChart>
      <c:catAx>
        <c:axId val="113453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490391887"/>
        <c:crosses val="autoZero"/>
        <c:auto val="1"/>
        <c:lblAlgn val="ctr"/>
        <c:lblOffset val="100"/>
        <c:noMultiLvlLbl val="0"/>
      </c:catAx>
      <c:valAx>
        <c:axId val="1490391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13453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95000"/>
              <a:lumOff val="5000"/>
            </a:schemeClr>
          </a:solidFill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743987834952609"/>
          <c:y val="7.4651454158955077E-2"/>
          <c:w val="0.55693795226613796"/>
          <c:h val="0.76606884745189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0C-4E9B-B047-FEC56B3E56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0C-4E9B-B047-FEC56B3E56AC}"/>
              </c:ext>
            </c:extLst>
          </c:dPt>
          <c:dLbls>
            <c:dLbl>
              <c:idx val="0"/>
              <c:layout>
                <c:manualLayout>
                  <c:x val="-0.27835431320693271"/>
                  <c:y val="-2.88053368328959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49715361951948"/>
                      <c:h val="0.198884514435695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D0C-4E9B-B047-FEC56B3E56AC}"/>
                </c:ext>
              </c:extLst>
            </c:dLbl>
            <c:dLbl>
              <c:idx val="1"/>
              <c:layout>
                <c:manualLayout>
                  <c:x val="2.950078020743644E-2"/>
                  <c:y val="0.140398956752380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0C-4E9B-B047-FEC56B3E56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Demographics!$A$208:$A$209</c:f>
              <c:strCache>
                <c:ptCount val="2"/>
                <c:pt idx="0">
                  <c:v>Private</c:v>
                </c:pt>
                <c:pt idx="1">
                  <c:v>PSU</c:v>
                </c:pt>
              </c:strCache>
            </c:strRef>
          </c:cat>
          <c:val>
            <c:numRef>
              <c:f>Demographics!$B$208:$B$209</c:f>
              <c:numCache>
                <c:formatCode>0%</c:formatCode>
                <c:ptCount val="2"/>
                <c:pt idx="0">
                  <c:v>0.96987595983461317</c:v>
                </c:pt>
                <c:pt idx="1">
                  <c:v>3.0124040165386886E-2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0C-4E9B-B047-FEC56B3E5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800721784776896"/>
          <c:y val="4.7737577146751108E-2"/>
          <c:w val="0.48319239095332878"/>
          <c:h val="0.952262422853248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5F-40C3-BA65-23D36BE6771F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5F-40C3-BA65-23D36BE6771F}"/>
              </c:ext>
            </c:extLst>
          </c:dPt>
          <c:dLbls>
            <c:dLbl>
              <c:idx val="0"/>
              <c:layout>
                <c:manualLayout>
                  <c:x val="-2.2473013842109334E-2"/>
                  <c:y val="1.536643254837885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5F-40C3-BA65-23D36BE6771F}"/>
                </c:ext>
              </c:extLst>
            </c:dLbl>
            <c:dLbl>
              <c:idx val="1"/>
              <c:layout>
                <c:manualLayout>
                  <c:x val="8.090677910950278E-2"/>
                  <c:y val="-0.179493967646762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5F-40C3-BA65-23D36BE67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Demographics!$A$211:$A$212</c:f>
              <c:strCache>
                <c:ptCount val="2"/>
                <c:pt idx="0">
                  <c:v>Foreign MNC</c:v>
                </c:pt>
                <c:pt idx="1">
                  <c:v>Indian Private</c:v>
                </c:pt>
              </c:strCache>
            </c:strRef>
          </c:cat>
          <c:val>
            <c:numRef>
              <c:f>Demographics!$B$211:$B$212</c:f>
              <c:numCache>
                <c:formatCode>0%</c:formatCode>
                <c:ptCount val="2"/>
                <c:pt idx="0">
                  <c:v>5.0548112058465287E-2</c:v>
                </c:pt>
                <c:pt idx="1">
                  <c:v>0.94945188794153468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5F-40C3-BA65-23D36BE67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089501312335961"/>
          <c:y val="0.1089333624963546"/>
          <c:w val="0.47265463692038484"/>
          <c:h val="0.7877577282006413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41-4984-8475-D754CCC8A0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41-4984-8475-D754CCC8A0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41-4984-8475-D754CCC8A0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41-4984-8475-D754CCC8A0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41-4984-8475-D754CCC8A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Demographics!$A$1:$A$5</c:f>
              <c:strCache>
                <c:ptCount val="5"/>
                <c:pt idx="0">
                  <c:v>Large cap</c:v>
                </c:pt>
                <c:pt idx="1">
                  <c:v>Mid cap</c:v>
                </c:pt>
                <c:pt idx="2">
                  <c:v>Small cap</c:v>
                </c:pt>
                <c:pt idx="3">
                  <c:v>Micro cap</c:v>
                </c:pt>
                <c:pt idx="4">
                  <c:v>Unlisted</c:v>
                </c:pt>
              </c:strCache>
            </c:strRef>
          </c:cat>
          <c:val>
            <c:numRef>
              <c:f>Demographics!$B$1:$B$5</c:f>
              <c:numCache>
                <c:formatCode>0%</c:formatCode>
                <c:ptCount val="5"/>
                <c:pt idx="0">
                  <c:v>2.8015334709525209E-2</c:v>
                </c:pt>
                <c:pt idx="1">
                  <c:v>4.3350044234739017E-2</c:v>
                </c:pt>
                <c:pt idx="2">
                  <c:v>7.1365378944264229E-2</c:v>
                </c:pt>
                <c:pt idx="3">
                  <c:v>0.68681804777351818</c:v>
                </c:pt>
                <c:pt idx="4">
                  <c:v>0.17045119433795342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41-4984-8475-D754CCC8A0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39785651793516"/>
          <c:y val="0.24470909886264217"/>
          <c:w val="0.16726881014873141"/>
          <c:h val="0.608220326625838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537828726525059E-2"/>
          <c:y val="7.3684123531395238E-2"/>
          <c:w val="0.78461902727947352"/>
          <c:h val="0.65200034380392602"/>
        </c:manualLayout>
      </c:layout>
      <c:lineChart>
        <c:grouping val="standard"/>
        <c:varyColors val="0"/>
        <c:ser>
          <c:idx val="0"/>
          <c:order val="0"/>
          <c:tx>
            <c:strRef>
              <c:f>'slide 23'!$A$21</c:f>
              <c:strCache>
                <c:ptCount val="1"/>
                <c:pt idx="0">
                  <c:v>Foreign MNC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'slide 23'!$B$20:$F$20</c:f>
              <c:strCache>
                <c:ptCount val="5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</c:strCache>
            </c:strRef>
          </c:cat>
          <c:val>
            <c:numRef>
              <c:f>'slide 23'!$B$21:$F$21</c:f>
              <c:numCache>
                <c:formatCode>General</c:formatCode>
                <c:ptCount val="5"/>
                <c:pt idx="0">
                  <c:v>11.1</c:v>
                </c:pt>
                <c:pt idx="1">
                  <c:v>11.4</c:v>
                </c:pt>
                <c:pt idx="2">
                  <c:v>11</c:v>
                </c:pt>
                <c:pt idx="3">
                  <c:v>11</c:v>
                </c:pt>
                <c:pt idx="4">
                  <c:v>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62-40C1-88DC-52A19E374B79}"/>
            </c:ext>
          </c:extLst>
        </c:ser>
        <c:ser>
          <c:idx val="1"/>
          <c:order val="1"/>
          <c:tx>
            <c:strRef>
              <c:f>'slide 23'!$A$22</c:f>
              <c:strCache>
                <c:ptCount val="1"/>
                <c:pt idx="0">
                  <c:v>Indian Private Listed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'slide 23'!$B$20:$F$20</c:f>
              <c:strCache>
                <c:ptCount val="5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</c:strCache>
            </c:strRef>
          </c:cat>
          <c:val>
            <c:numRef>
              <c:f>'slide 23'!$B$22:$F$22</c:f>
              <c:numCache>
                <c:formatCode>General</c:formatCode>
                <c:ptCount val="5"/>
                <c:pt idx="0">
                  <c:v>10.199999999999999</c:v>
                </c:pt>
                <c:pt idx="1">
                  <c:v>10.3</c:v>
                </c:pt>
                <c:pt idx="2">
                  <c:v>10.199999999999999</c:v>
                </c:pt>
                <c:pt idx="3">
                  <c:v>10.199999999999999</c:v>
                </c:pt>
                <c:pt idx="4">
                  <c:v>10.4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62-40C1-88DC-52A19E374B79}"/>
            </c:ext>
          </c:extLst>
        </c:ser>
        <c:ser>
          <c:idx val="2"/>
          <c:order val="2"/>
          <c:tx>
            <c:strRef>
              <c:f>'slide 23'!$A$23</c:f>
              <c:strCache>
                <c:ptCount val="1"/>
                <c:pt idx="0">
                  <c:v>PSU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'slide 23'!$B$20:$F$20</c:f>
              <c:strCache>
                <c:ptCount val="5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</c:strCache>
            </c:strRef>
          </c:cat>
          <c:val>
            <c:numRef>
              <c:f>'slide 23'!$B$23:$F$23</c:f>
              <c:numCache>
                <c:formatCode>General</c:formatCode>
                <c:ptCount val="5"/>
                <c:pt idx="0">
                  <c:v>12.7</c:v>
                </c:pt>
                <c:pt idx="1">
                  <c:v>12.7</c:v>
                </c:pt>
                <c:pt idx="2">
                  <c:v>11.6</c:v>
                </c:pt>
                <c:pt idx="3">
                  <c:v>12.8</c:v>
                </c:pt>
                <c:pt idx="4">
                  <c:v>14.8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62-40C1-88DC-52A19E374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5715391"/>
        <c:axId val="492656591"/>
      </c:lineChart>
      <c:catAx>
        <c:axId val="198571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492656591"/>
        <c:crosses val="autoZero"/>
        <c:auto val="1"/>
        <c:lblAlgn val="ctr"/>
        <c:lblOffset val="100"/>
        <c:noMultiLvlLbl val="0"/>
      </c:catAx>
      <c:valAx>
        <c:axId val="492656591"/>
        <c:scaling>
          <c:orientation val="minMax"/>
          <c:max val="16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198571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26'!$X$3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'slide 26'!$W$4:$W$8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'slide 26'!$X$4:$X$8</c:f>
              <c:numCache>
                <c:formatCode>0.0%</c:formatCode>
                <c:ptCount val="5"/>
                <c:pt idx="0">
                  <c:v>0.23799999999999999</c:v>
                </c:pt>
                <c:pt idx="1">
                  <c:v>0.23</c:v>
                </c:pt>
                <c:pt idx="2">
                  <c:v>0.22600000000000001</c:v>
                </c:pt>
                <c:pt idx="3">
                  <c:v>0.23400000000000001</c:v>
                </c:pt>
                <c:pt idx="4">
                  <c:v>0.378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6-4FF0-BCB7-A929AA44D2C2}"/>
            </c:ext>
          </c:extLst>
        </c:ser>
        <c:ser>
          <c:idx val="1"/>
          <c:order val="1"/>
          <c:tx>
            <c:strRef>
              <c:f>'slide 26'!$Y$3</c:f>
              <c:strCache>
                <c:ptCount val="1"/>
                <c:pt idx="0">
                  <c:v>PSU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'slide 26'!$W$4:$W$8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'slide 26'!$Y$4:$Y$8</c:f>
              <c:numCache>
                <c:formatCode>0.0%</c:formatCode>
                <c:ptCount val="5"/>
                <c:pt idx="0">
                  <c:v>0.19800000000000001</c:v>
                </c:pt>
                <c:pt idx="1">
                  <c:v>0.22</c:v>
                </c:pt>
                <c:pt idx="2">
                  <c:v>0.17</c:v>
                </c:pt>
                <c:pt idx="3">
                  <c:v>0.219</c:v>
                </c:pt>
                <c:pt idx="4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66-4FF0-BCB7-A929AA44D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-27"/>
        <c:axId val="77640159"/>
        <c:axId val="330247631"/>
      </c:barChart>
      <c:catAx>
        <c:axId val="77640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330247631"/>
        <c:crosses val="autoZero"/>
        <c:auto val="1"/>
        <c:lblAlgn val="ctr"/>
        <c:lblOffset val="100"/>
        <c:noMultiLvlLbl val="0"/>
      </c:catAx>
      <c:valAx>
        <c:axId val="33024763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7640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Garamond" panose="020204040303010108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259413476522976"/>
          <c:y val="4.0609756806567331E-2"/>
          <c:w val="0.56407261592300961"/>
          <c:h val="0.9187804863868653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CMD</c:v>
                </c:pt>
                <c:pt idx="1">
                  <c:v>CEO</c:v>
                </c:pt>
                <c:pt idx="2">
                  <c:v>CFO</c:v>
                </c:pt>
                <c:pt idx="3">
                  <c:v>ED</c:v>
                </c:pt>
                <c:pt idx="4">
                  <c:v>Company Secretary</c:v>
                </c:pt>
                <c:pt idx="5">
                  <c:v>NED</c:v>
                </c:pt>
                <c:pt idx="6">
                  <c:v>Non-Executive Chairperson</c:v>
                </c:pt>
              </c:strCache>
            </c:strRef>
          </c:cat>
          <c:val>
            <c:numRef>
              <c:f>Sheet1!$B$3:$B$9</c:f>
              <c:numCache>
                <c:formatCode>0.0</c:formatCode>
                <c:ptCount val="7"/>
                <c:pt idx="0">
                  <c:v>32.630000000000003</c:v>
                </c:pt>
                <c:pt idx="1">
                  <c:v>38.698</c:v>
                </c:pt>
                <c:pt idx="2">
                  <c:v>10.661</c:v>
                </c:pt>
                <c:pt idx="3">
                  <c:v>15.103999999999999</c:v>
                </c:pt>
                <c:pt idx="4">
                  <c:v>3.0720000000000001</c:v>
                </c:pt>
                <c:pt idx="5">
                  <c:v>1.21</c:v>
                </c:pt>
                <c:pt idx="6">
                  <c:v>6.2839999999999998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F-4D58-A87D-672A76E9A4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775977152"/>
        <c:axId val="603885808"/>
      </c:barChart>
      <c:catAx>
        <c:axId val="775977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603885808"/>
        <c:crosses val="autoZero"/>
        <c:auto val="1"/>
        <c:lblAlgn val="ctr"/>
        <c:lblOffset val="100"/>
        <c:noMultiLvlLbl val="0"/>
      </c:catAx>
      <c:valAx>
        <c:axId val="603885808"/>
        <c:scaling>
          <c:orientation val="minMax"/>
          <c:max val="45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77597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194513808456153E-2"/>
          <c:y val="0.23550918050611153"/>
          <c:w val="0.95361097238308767"/>
          <c:h val="0.58113533135752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46'!$B$3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171843288102097E-3"/>
                  <c:y val="4.45434298440979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E7-46B9-A08E-42C39BE4E376}"/>
                </c:ext>
              </c:extLst>
            </c:dLbl>
            <c:dLbl>
              <c:idx val="1"/>
              <c:layout>
                <c:manualLayout>
                  <c:x val="-4.21718432881020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E7-46B9-A08E-42C39BE4E376}"/>
                </c:ext>
              </c:extLst>
            </c:dLbl>
            <c:dLbl>
              <c:idx val="3"/>
              <c:layout>
                <c:manualLayout>
                  <c:x val="-6.325776493215314E-3"/>
                  <c:y val="-3.56347438752783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E7-46B9-A08E-42C39BE4E376}"/>
                </c:ext>
              </c:extLst>
            </c:dLbl>
            <c:dLbl>
              <c:idx val="6"/>
              <c:layout>
                <c:manualLayout>
                  <c:x val="-8.434368657620419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E7-46B9-A08E-42C39BE4E3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46'!$A$4:$A$10</c:f>
              <c:strCache>
                <c:ptCount val="7"/>
                <c:pt idx="0">
                  <c:v>CMD</c:v>
                </c:pt>
                <c:pt idx="1">
                  <c:v>CEO</c:v>
                </c:pt>
                <c:pt idx="2">
                  <c:v>CFO</c:v>
                </c:pt>
                <c:pt idx="3">
                  <c:v>ED</c:v>
                </c:pt>
                <c:pt idx="4">
                  <c:v>Company Secretary</c:v>
                </c:pt>
                <c:pt idx="5">
                  <c:v>NED</c:v>
                </c:pt>
                <c:pt idx="6">
                  <c:v>Non-Executive Chairperson</c:v>
                </c:pt>
              </c:strCache>
            </c:strRef>
          </c:cat>
          <c:val>
            <c:numRef>
              <c:f>'slide 46'!$B$4:$B$10</c:f>
              <c:numCache>
                <c:formatCode>0.0</c:formatCode>
                <c:ptCount val="7"/>
                <c:pt idx="0">
                  <c:v>22.625</c:v>
                </c:pt>
                <c:pt idx="1">
                  <c:v>22.748000000000001</c:v>
                </c:pt>
                <c:pt idx="2">
                  <c:v>7.0529999999999999</c:v>
                </c:pt>
                <c:pt idx="3">
                  <c:v>10.233000000000001</c:v>
                </c:pt>
                <c:pt idx="4">
                  <c:v>2.2130000000000001</c:v>
                </c:pt>
                <c:pt idx="5">
                  <c:v>0.72799999999999998</c:v>
                </c:pt>
                <c:pt idx="6">
                  <c:v>4.9800000000000004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E7-46B9-A08E-42C39BE4E376}"/>
            </c:ext>
          </c:extLst>
        </c:ser>
        <c:ser>
          <c:idx val="1"/>
          <c:order val="1"/>
          <c:tx>
            <c:strRef>
              <c:f>'slide 46'!$C$3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325776493215314E-3"/>
                  <c:y val="-6.6815144766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E7-46B9-A08E-42C39BE4E376}"/>
                </c:ext>
              </c:extLst>
            </c:dLbl>
            <c:dLbl>
              <c:idx val="1"/>
              <c:layout>
                <c:manualLayout>
                  <c:x val="-1.0542960822025523E-2"/>
                  <c:y val="-9.79955456570155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E7-46B9-A08E-42C39BE4E376}"/>
                </c:ext>
              </c:extLst>
            </c:dLbl>
            <c:dLbl>
              <c:idx val="2"/>
              <c:layout>
                <c:manualLayout>
                  <c:x val="0"/>
                  <c:y val="-4.45434298440979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E7-46B9-A08E-42C39BE4E376}"/>
                </c:ext>
              </c:extLst>
            </c:dLbl>
            <c:dLbl>
              <c:idx val="3"/>
              <c:layout>
                <c:manualLayout>
                  <c:x val="0"/>
                  <c:y val="-6.23608017817371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E7-46B9-A08E-42C39BE4E376}"/>
                </c:ext>
              </c:extLst>
            </c:dLbl>
            <c:dLbl>
              <c:idx val="4"/>
              <c:layout>
                <c:manualLayout>
                  <c:x val="2.1085921644051048E-3"/>
                  <c:y val="-4.00890868596882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E7-46B9-A08E-42C39BE4E376}"/>
                </c:ext>
              </c:extLst>
            </c:dLbl>
            <c:dLbl>
              <c:idx val="5"/>
              <c:layout>
                <c:manualLayout>
                  <c:x val="0"/>
                  <c:y val="-4.8997772828507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E7-46B9-A08E-42C39BE4E376}"/>
                </c:ext>
              </c:extLst>
            </c:dLbl>
            <c:dLbl>
              <c:idx val="6"/>
              <c:layout>
                <c:manualLayout>
                  <c:x val="-6.325776493215314E-3"/>
                  <c:y val="-5.3452115812917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E7-46B9-A08E-42C39BE4E3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46'!$A$4:$A$10</c:f>
              <c:strCache>
                <c:ptCount val="7"/>
                <c:pt idx="0">
                  <c:v>CMD</c:v>
                </c:pt>
                <c:pt idx="1">
                  <c:v>CEO</c:v>
                </c:pt>
                <c:pt idx="2">
                  <c:v>CFO</c:v>
                </c:pt>
                <c:pt idx="3">
                  <c:v>ED</c:v>
                </c:pt>
                <c:pt idx="4">
                  <c:v>Company Secretary</c:v>
                </c:pt>
                <c:pt idx="5">
                  <c:v>NED</c:v>
                </c:pt>
                <c:pt idx="6">
                  <c:v>Non-Executive Chairperson</c:v>
                </c:pt>
              </c:strCache>
            </c:strRef>
          </c:cat>
          <c:val>
            <c:numRef>
              <c:f>'slide 46'!$C$4:$C$10</c:f>
              <c:numCache>
                <c:formatCode>0.0</c:formatCode>
                <c:ptCount val="7"/>
                <c:pt idx="0">
                  <c:v>22.943999999999999</c:v>
                </c:pt>
                <c:pt idx="1">
                  <c:v>23.495000000000001</c:v>
                </c:pt>
                <c:pt idx="2">
                  <c:v>7.0090000000000003</c:v>
                </c:pt>
                <c:pt idx="3">
                  <c:v>10.731999999999999</c:v>
                </c:pt>
                <c:pt idx="4">
                  <c:v>2.3839999999999999</c:v>
                </c:pt>
                <c:pt idx="5">
                  <c:v>0.81699999999999995</c:v>
                </c:pt>
                <c:pt idx="6">
                  <c:v>3.9569999999999999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E7-46B9-A08E-42C39BE4E376}"/>
            </c:ext>
          </c:extLst>
        </c:ser>
        <c:ser>
          <c:idx val="2"/>
          <c:order val="2"/>
          <c:tx>
            <c:strRef>
              <c:f>'slide 46'!$D$3</c:f>
              <c:strCache>
                <c:ptCount val="1"/>
                <c:pt idx="0">
                  <c:v>FY21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075291039879671E-3"/>
                  <c:y val="-4.38617546566850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E7-46B9-A08E-42C39BE4E376}"/>
                </c:ext>
              </c:extLst>
            </c:dLbl>
            <c:dLbl>
              <c:idx val="1"/>
              <c:layout>
                <c:manualLayout>
                  <c:x val="-3.8075291039880018E-3"/>
                  <c:y val="8.7723509313369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4E7-46B9-A08E-42C39BE4E3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46'!$A$4:$A$10</c:f>
              <c:strCache>
                <c:ptCount val="7"/>
                <c:pt idx="0">
                  <c:v>CMD</c:v>
                </c:pt>
                <c:pt idx="1">
                  <c:v>CEO</c:v>
                </c:pt>
                <c:pt idx="2">
                  <c:v>CFO</c:v>
                </c:pt>
                <c:pt idx="3">
                  <c:v>ED</c:v>
                </c:pt>
                <c:pt idx="4">
                  <c:v>Company Secretary</c:v>
                </c:pt>
                <c:pt idx="5">
                  <c:v>NED</c:v>
                </c:pt>
                <c:pt idx="6">
                  <c:v>Non-Executive Chairperson</c:v>
                </c:pt>
              </c:strCache>
            </c:strRef>
          </c:cat>
          <c:val>
            <c:numRef>
              <c:f>'slide 46'!$D$4:$D$10</c:f>
              <c:numCache>
                <c:formatCode>0.0</c:formatCode>
                <c:ptCount val="7"/>
                <c:pt idx="0">
                  <c:v>24.626000000000001</c:v>
                </c:pt>
                <c:pt idx="1">
                  <c:v>27.483000000000001</c:v>
                </c:pt>
                <c:pt idx="2">
                  <c:v>7.3979999999999997</c:v>
                </c:pt>
                <c:pt idx="3">
                  <c:v>11.535</c:v>
                </c:pt>
                <c:pt idx="4">
                  <c:v>2.2309999999999999</c:v>
                </c:pt>
                <c:pt idx="5">
                  <c:v>0.86099999999999999</c:v>
                </c:pt>
                <c:pt idx="6">
                  <c:v>3.3330000000000002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4E7-46B9-A08E-42C39BE4E376}"/>
            </c:ext>
          </c:extLst>
        </c:ser>
        <c:ser>
          <c:idx val="3"/>
          <c:order val="3"/>
          <c:tx>
            <c:strRef>
              <c:f>'slide 46'!$E$3</c:f>
              <c:strCache>
                <c:ptCount val="1"/>
                <c:pt idx="0">
                  <c:v>FY22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2171843288102868E-3"/>
                  <c:y val="-4.00890868596881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4E7-46B9-A08E-42C39BE4E376}"/>
                </c:ext>
              </c:extLst>
            </c:dLbl>
            <c:dLbl>
              <c:idx val="3"/>
              <c:layout>
                <c:manualLayout>
                  <c:x val="2.1085921644051048E-3"/>
                  <c:y val="-6.23608017817371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4E7-46B9-A08E-42C39BE4E376}"/>
                </c:ext>
              </c:extLst>
            </c:dLbl>
            <c:dLbl>
              <c:idx val="4"/>
              <c:layout>
                <c:manualLayout>
                  <c:x val="0"/>
                  <c:y val="-3.56347438752784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4E7-46B9-A08E-42C39BE4E376}"/>
                </c:ext>
              </c:extLst>
            </c:dLbl>
            <c:dLbl>
              <c:idx val="5"/>
              <c:layout>
                <c:manualLayout>
                  <c:x val="0"/>
                  <c:y val="-4.89977728285078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4E7-46B9-A08E-42C39BE4E376}"/>
                </c:ext>
              </c:extLst>
            </c:dLbl>
            <c:dLbl>
              <c:idx val="6"/>
              <c:layout>
                <c:manualLayout>
                  <c:x val="-6.3257764932154684E-3"/>
                  <c:y val="-4.89977728285078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4E7-46B9-A08E-42C39BE4E3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46'!$A$4:$A$10</c:f>
              <c:strCache>
                <c:ptCount val="7"/>
                <c:pt idx="0">
                  <c:v>CMD</c:v>
                </c:pt>
                <c:pt idx="1">
                  <c:v>CEO</c:v>
                </c:pt>
                <c:pt idx="2">
                  <c:v>CFO</c:v>
                </c:pt>
                <c:pt idx="3">
                  <c:v>ED</c:v>
                </c:pt>
                <c:pt idx="4">
                  <c:v>Company Secretary</c:v>
                </c:pt>
                <c:pt idx="5">
                  <c:v>NED</c:v>
                </c:pt>
                <c:pt idx="6">
                  <c:v>Non-Executive Chairperson</c:v>
                </c:pt>
              </c:strCache>
            </c:strRef>
          </c:cat>
          <c:val>
            <c:numRef>
              <c:f>'slide 46'!$E$4:$E$10</c:f>
              <c:numCache>
                <c:formatCode>0.0</c:formatCode>
                <c:ptCount val="7"/>
                <c:pt idx="0">
                  <c:v>29.678000000000001</c:v>
                </c:pt>
                <c:pt idx="1">
                  <c:v>35.718000000000004</c:v>
                </c:pt>
                <c:pt idx="2">
                  <c:v>9.6059999999999999</c:v>
                </c:pt>
                <c:pt idx="3">
                  <c:v>13.215</c:v>
                </c:pt>
                <c:pt idx="4">
                  <c:v>2.6720000000000002</c:v>
                </c:pt>
                <c:pt idx="5">
                  <c:v>1.0580000000000001</c:v>
                </c:pt>
                <c:pt idx="6">
                  <c:v>4.7089999999999996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4E7-46B9-A08E-42C39BE4E376}"/>
            </c:ext>
          </c:extLst>
        </c:ser>
        <c:ser>
          <c:idx val="4"/>
          <c:order val="4"/>
          <c:tx>
            <c:strRef>
              <c:f>'slide 46'!$F$3</c:f>
              <c:strCache>
                <c:ptCount val="1"/>
                <c:pt idx="0">
                  <c:v>FY23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171843288102097E-3"/>
                  <c:y val="-4.083100567382803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4E7-46B9-A08E-42C39BE4E376}"/>
                </c:ext>
              </c:extLst>
            </c:dLbl>
            <c:dLbl>
              <c:idx val="1"/>
              <c:layout>
                <c:manualLayout>
                  <c:x val="4.2171843288102097E-3"/>
                  <c:y val="-8.90868596881959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4E7-46B9-A08E-42C39BE4E376}"/>
                </c:ext>
              </c:extLst>
            </c:dLbl>
            <c:dLbl>
              <c:idx val="2"/>
              <c:layout>
                <c:manualLayout>
                  <c:x val="6.325776493215314E-3"/>
                  <c:y val="-8.90868596881968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4E7-46B9-A08E-42C39BE4E376}"/>
                </c:ext>
              </c:extLst>
            </c:dLbl>
            <c:dLbl>
              <c:idx val="3"/>
              <c:layout>
                <c:manualLayout>
                  <c:x val="1.8977329479645942E-2"/>
                  <c:y val="-5.3452115812917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4E7-46B9-A08E-42C39BE4E3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46'!$A$4:$A$10</c:f>
              <c:strCache>
                <c:ptCount val="7"/>
                <c:pt idx="0">
                  <c:v>CMD</c:v>
                </c:pt>
                <c:pt idx="1">
                  <c:v>CEO</c:v>
                </c:pt>
                <c:pt idx="2">
                  <c:v>CFO</c:v>
                </c:pt>
                <c:pt idx="3">
                  <c:v>ED</c:v>
                </c:pt>
                <c:pt idx="4">
                  <c:v>Company Secretary</c:v>
                </c:pt>
                <c:pt idx="5">
                  <c:v>NED</c:v>
                </c:pt>
                <c:pt idx="6">
                  <c:v>Non-Executive Chairperson</c:v>
                </c:pt>
              </c:strCache>
            </c:strRef>
          </c:cat>
          <c:val>
            <c:numRef>
              <c:f>'slide 46'!$F$4:$F$10</c:f>
              <c:numCache>
                <c:formatCode>0.0</c:formatCode>
                <c:ptCount val="7"/>
                <c:pt idx="0">
                  <c:v>32.630000000000003</c:v>
                </c:pt>
                <c:pt idx="1">
                  <c:v>38.698</c:v>
                </c:pt>
                <c:pt idx="2">
                  <c:v>10.661</c:v>
                </c:pt>
                <c:pt idx="3">
                  <c:v>15.103999999999999</c:v>
                </c:pt>
                <c:pt idx="4">
                  <c:v>3.0720000000000001</c:v>
                </c:pt>
                <c:pt idx="5">
                  <c:v>1.21</c:v>
                </c:pt>
                <c:pt idx="6">
                  <c:v>6.2839999999999998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4E7-46B9-A08E-42C39BE4E3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8410303"/>
        <c:axId val="404075263"/>
      </c:barChart>
      <c:catAx>
        <c:axId val="438410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404075263"/>
        <c:crosses val="autoZero"/>
        <c:auto val="1"/>
        <c:lblAlgn val="ctr"/>
        <c:lblOffset val="100"/>
        <c:noMultiLvlLbl val="0"/>
      </c:catAx>
      <c:valAx>
        <c:axId val="404075263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38410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801360656260296"/>
          <c:y val="0.17412026726057908"/>
          <c:w val="0.22559976994761394"/>
          <c:h val="0.1687087666380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95000"/>
              <a:lumOff val="5000"/>
            </a:schemeClr>
          </a:solidFill>
          <a:latin typeface="Garamond" panose="02020404030301010803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'Slide 53'!$C$10</c:f>
              <c:strCache>
                <c:ptCount val="1"/>
                <c:pt idx="0">
                  <c:v>Fixed Pay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'Slide 53'!$A$11:$B$24</c:f>
              <c:multiLvlStrCache>
                <c:ptCount val="14"/>
                <c:lvl>
                  <c:pt idx="0">
                    <c:v>Private</c:v>
                  </c:pt>
                  <c:pt idx="1">
                    <c:v>PSU</c:v>
                  </c:pt>
                  <c:pt idx="2">
                    <c:v>Private</c:v>
                  </c:pt>
                  <c:pt idx="3">
                    <c:v>PSU</c:v>
                  </c:pt>
                  <c:pt idx="4">
                    <c:v>Private</c:v>
                  </c:pt>
                  <c:pt idx="5">
                    <c:v>PSU</c:v>
                  </c:pt>
                  <c:pt idx="6">
                    <c:v>Private</c:v>
                  </c:pt>
                  <c:pt idx="7">
                    <c:v>PSU</c:v>
                  </c:pt>
                  <c:pt idx="8">
                    <c:v>Private</c:v>
                  </c:pt>
                  <c:pt idx="9">
                    <c:v>PSU</c:v>
                  </c:pt>
                  <c:pt idx="10">
                    <c:v>Private</c:v>
                  </c:pt>
                  <c:pt idx="11">
                    <c:v>PSU</c:v>
                  </c:pt>
                  <c:pt idx="12">
                    <c:v>Private</c:v>
                  </c:pt>
                  <c:pt idx="13">
                    <c:v>PSU</c:v>
                  </c:pt>
                </c:lvl>
                <c:lvl>
                  <c:pt idx="0">
                    <c:v>CMD</c:v>
                  </c:pt>
                  <c:pt idx="2">
                    <c:v>CEO</c:v>
                  </c:pt>
                  <c:pt idx="4">
                    <c:v>CFO</c:v>
                  </c:pt>
                  <c:pt idx="6">
                    <c:v>Executive Director</c:v>
                  </c:pt>
                  <c:pt idx="8">
                    <c:v>CS</c:v>
                  </c:pt>
                  <c:pt idx="10">
                    <c:v>NED</c:v>
                  </c:pt>
                  <c:pt idx="12">
                    <c:v>Non-Executive Chairman</c:v>
                  </c:pt>
                </c:lvl>
              </c:multiLvlStrCache>
            </c:multiLvlStrRef>
          </c:cat>
          <c:val>
            <c:numRef>
              <c:f>'Slide 53'!$C$11:$C$24</c:f>
              <c:numCache>
                <c:formatCode>0%</c:formatCode>
                <c:ptCount val="14"/>
                <c:pt idx="0">
                  <c:v>0.755</c:v>
                </c:pt>
                <c:pt idx="1">
                  <c:v>0.90099999999999991</c:v>
                </c:pt>
                <c:pt idx="2">
                  <c:v>0.7659999999999999</c:v>
                </c:pt>
                <c:pt idx="3">
                  <c:v>0.96700000000000008</c:v>
                </c:pt>
                <c:pt idx="4">
                  <c:v>0.82700000000000007</c:v>
                </c:pt>
                <c:pt idx="5">
                  <c:v>0.89500000000000002</c:v>
                </c:pt>
                <c:pt idx="6">
                  <c:v>0.82299999999999995</c:v>
                </c:pt>
                <c:pt idx="7">
                  <c:v>0.89200000000000002</c:v>
                </c:pt>
                <c:pt idx="8">
                  <c:v>0.84799999999999998</c:v>
                </c:pt>
                <c:pt idx="9">
                  <c:v>0.90900000000000003</c:v>
                </c:pt>
                <c:pt idx="10">
                  <c:v>0.79099999999999993</c:v>
                </c:pt>
                <c:pt idx="11">
                  <c:v>0.97099999999999997</c:v>
                </c:pt>
                <c:pt idx="12">
                  <c:v>0.71099999999999997</c:v>
                </c:pt>
                <c:pt idx="13">
                  <c:v>0.97900000000000009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3-42F8-BFE7-80634B180B4F}"/>
            </c:ext>
          </c:extLst>
        </c:ser>
        <c:ser>
          <c:idx val="1"/>
          <c:order val="1"/>
          <c:tx>
            <c:strRef>
              <c:f>'Slide 53'!$D$10</c:f>
              <c:strCache>
                <c:ptCount val="1"/>
                <c:pt idx="0">
                  <c:v>Variable Pay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'Slide 53'!$A$11:$B$24</c:f>
              <c:multiLvlStrCache>
                <c:ptCount val="14"/>
                <c:lvl>
                  <c:pt idx="0">
                    <c:v>Private</c:v>
                  </c:pt>
                  <c:pt idx="1">
                    <c:v>PSU</c:v>
                  </c:pt>
                  <c:pt idx="2">
                    <c:v>Private</c:v>
                  </c:pt>
                  <c:pt idx="3">
                    <c:v>PSU</c:v>
                  </c:pt>
                  <c:pt idx="4">
                    <c:v>Private</c:v>
                  </c:pt>
                  <c:pt idx="5">
                    <c:v>PSU</c:v>
                  </c:pt>
                  <c:pt idx="6">
                    <c:v>Private</c:v>
                  </c:pt>
                  <c:pt idx="7">
                    <c:v>PSU</c:v>
                  </c:pt>
                  <c:pt idx="8">
                    <c:v>Private</c:v>
                  </c:pt>
                  <c:pt idx="9">
                    <c:v>PSU</c:v>
                  </c:pt>
                  <c:pt idx="10">
                    <c:v>Private</c:v>
                  </c:pt>
                  <c:pt idx="11">
                    <c:v>PSU</c:v>
                  </c:pt>
                  <c:pt idx="12">
                    <c:v>Private</c:v>
                  </c:pt>
                  <c:pt idx="13">
                    <c:v>PSU</c:v>
                  </c:pt>
                </c:lvl>
                <c:lvl>
                  <c:pt idx="0">
                    <c:v>CMD</c:v>
                  </c:pt>
                  <c:pt idx="2">
                    <c:v>CEO</c:v>
                  </c:pt>
                  <c:pt idx="4">
                    <c:v>CFO</c:v>
                  </c:pt>
                  <c:pt idx="6">
                    <c:v>Executive Director</c:v>
                  </c:pt>
                  <c:pt idx="8">
                    <c:v>CS</c:v>
                  </c:pt>
                  <c:pt idx="10">
                    <c:v>NED</c:v>
                  </c:pt>
                  <c:pt idx="12">
                    <c:v>Non-Executive Chairman</c:v>
                  </c:pt>
                </c:lvl>
              </c:multiLvlStrCache>
            </c:multiLvlStrRef>
          </c:cat>
          <c:val>
            <c:numRef>
              <c:f>'Slide 53'!$D$11:$D$24</c:f>
              <c:numCache>
                <c:formatCode>0%</c:formatCode>
                <c:ptCount val="14"/>
                <c:pt idx="0">
                  <c:v>0.245</c:v>
                </c:pt>
                <c:pt idx="1">
                  <c:v>9.9000000000000005E-2</c:v>
                </c:pt>
                <c:pt idx="2">
                  <c:v>0.23399999999999999</c:v>
                </c:pt>
                <c:pt idx="3">
                  <c:v>3.3000000000000002E-2</c:v>
                </c:pt>
                <c:pt idx="4">
                  <c:v>0.17300000000000001</c:v>
                </c:pt>
                <c:pt idx="5">
                  <c:v>0.105</c:v>
                </c:pt>
                <c:pt idx="6">
                  <c:v>0.17699999999999999</c:v>
                </c:pt>
                <c:pt idx="7">
                  <c:v>0.10800000000000001</c:v>
                </c:pt>
                <c:pt idx="8">
                  <c:v>0.152</c:v>
                </c:pt>
                <c:pt idx="9">
                  <c:v>9.0999999999999998E-2</c:v>
                </c:pt>
                <c:pt idx="10">
                  <c:v>0.20899999999999999</c:v>
                </c:pt>
                <c:pt idx="11">
                  <c:v>2.8999999999999998E-2</c:v>
                </c:pt>
                <c:pt idx="12">
                  <c:v>0.28899999999999998</c:v>
                </c:pt>
                <c:pt idx="13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53-42F8-BFE7-80634B180B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51985375"/>
        <c:axId val="306145999"/>
      </c:barChart>
      <c:catAx>
        <c:axId val="3519853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306145999"/>
        <c:crosses val="autoZero"/>
        <c:auto val="1"/>
        <c:lblAlgn val="ctr"/>
        <c:lblOffset val="100"/>
        <c:noMultiLvlLbl val="0"/>
      </c:catAx>
      <c:valAx>
        <c:axId val="306145999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5198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Garamond" panose="02020404030301010803" pitchFamily="18" charset="0"/>
        </a:defRPr>
      </a:pPr>
      <a:endParaRPr lang="en-US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Sheet3!$A$58:$A$69</cx:f>
        <cx:lvl ptCount="12">
          <cx:pt idx="0">Automotive 4%</cx:pt>
          <cx:pt idx="1">BFSI 9%</cx:pt>
          <cx:pt idx="2">Chemicals 13%</cx:pt>
          <cx:pt idx="3">Construction 6%</cx:pt>
          <cx:pt idx="4">Consumer goods 5%</cx:pt>
          <cx:pt idx="5">Diversified 3%</cx:pt>
          <cx:pt idx="6">General services 23%</cx:pt>
          <cx:pt idx="7">Healthcare 1%</cx:pt>
          <cx:pt idx="8">IT &amp; ITeS 4%</cx:pt>
          <cx:pt idx="9">Industrials 17%</cx:pt>
          <cx:pt idx="10">Pharmaceuticals 4%</cx:pt>
          <cx:pt idx="11">Resource-Based Industries 13%</cx:pt>
        </cx:lvl>
      </cx:strDim>
      <cx:numDim type="size">
        <cx:f>Sheet3!$B$58:$B$69</cx:f>
        <cx:lvl ptCount="12" formatCode="0%">
          <cx:pt idx="0">0.0392214685933353</cx:pt>
          <cx:pt idx="1">0.086110291949277495</cx:pt>
          <cx:pt idx="2">0.13063992922441758</cx:pt>
          <cx:pt idx="3">0.057800058979652021</cx:pt>
          <cx:pt idx="4">0.048658212916543792</cx:pt>
          <cx:pt idx="5">0.030079622530227071</cx:pt>
          <cx:pt idx="6">0.2258920672368033</cx:pt>
          <cx:pt idx="7">0.010616337363609554</cx:pt>
          <cx:pt idx="8">0.035387791212031852</cx:pt>
          <cx:pt idx="9">0.16838690651725155</cx:pt>
          <cx:pt idx="10">0.0392214685933353</cx:pt>
          <cx:pt idx="11">0.12798584488351519</cx:pt>
        </cx:lvl>
      </cx:numDim>
    </cx:data>
  </cx:chartData>
  <cx:chart>
    <cx:plotArea>
      <cx:plotAreaRegion>
        <cx:series layoutId="treemap" uniqueId="{F34C3659-5299-4782-B9E7-09553C3C52A0}">
          <cx:dataId val="0"/>
          <cx:layoutPr>
            <cx:parentLabelLayout val="overlapping"/>
          </cx:layoutPr>
        </cx:series>
      </cx:plotAreaRegion>
    </cx:plotArea>
    <cx:legend pos="r" align="ctr" overlay="0">
      <cx:txPr>
        <a:bodyPr vertOverflow="overflow" horzOverflow="overflow" wrap="square" lIns="0" tIns="0" rIns="0" bIns="0"/>
        <a:lstStyle/>
        <a:p>
          <a:pPr algn="ctr" rtl="0">
            <a:defRPr sz="800" b="0" i="0">
              <a:solidFill>
                <a:schemeClr val="tx1"/>
              </a:solidFill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defRPr>
          </a:pPr>
          <a:endParaRPr lang="en-GB" sz="800">
            <a:solidFill>
              <a:schemeClr val="tx1"/>
            </a:solidFill>
            <a:latin typeface="Garamond" panose="02020404030301010803" pitchFamily="18" charset="0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0.42727</cdr:x>
      <cdr:y>0.29763</cdr:y>
    </cdr:from>
    <cdr:to>
      <cdr:x>0.5</cdr:x>
      <cdr:y>0.38201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AF487E-775E-8FF1-5CF3-A26D4AA97AE9}"/>
            </a:ext>
          </a:extLst>
        </cdr:cNvPr>
        <cdr:cNvSpPr txBox="1"/>
      </cdr:nvSpPr>
      <cdr:spPr>
        <a:xfrm xmlns:a="http://schemas.openxmlformats.org/drawingml/2006/main">
          <a:off x="3581400" y="990600"/>
          <a:ext cx="609600" cy="280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>
              <a:latin typeface="Garamond" panose="02020404030301010803" pitchFamily="18" charset="0"/>
            </a:rPr>
            <a:t>Value %</a:t>
          </a:r>
        </a:p>
      </cdr:txBody>
    </cdr:sp>
  </cdr:relSizeAnchor>
  <cdr:relSizeAnchor xmlns:cdr="http://schemas.openxmlformats.org/drawingml/2006/chartDrawing">
    <cdr:from>
      <cdr:x>0.11818</cdr:x>
      <cdr:y>0.34342</cdr:y>
    </cdr:from>
    <cdr:to>
      <cdr:x>0.19091</cdr:x>
      <cdr:y>0.4278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04BACC9-9805-2905-E7F1-755F843610C8}"/>
            </a:ext>
          </a:extLst>
        </cdr:cNvPr>
        <cdr:cNvSpPr txBox="1"/>
      </cdr:nvSpPr>
      <cdr:spPr>
        <a:xfrm xmlns:a="http://schemas.openxmlformats.org/drawingml/2006/main">
          <a:off x="990600" y="1143000"/>
          <a:ext cx="609600" cy="280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>
              <a:latin typeface="Garamond" panose="02020404030301010803" pitchFamily="18" charset="0"/>
            </a:rPr>
            <a:t>Value %</a:t>
          </a:r>
        </a:p>
      </cdr:txBody>
    </cdr:sp>
  </cdr:relSizeAnchor>
  <cdr:relSizeAnchor xmlns:cdr="http://schemas.openxmlformats.org/drawingml/2006/chartDrawing">
    <cdr:from>
      <cdr:x>0.05152</cdr:x>
      <cdr:y>0.29</cdr:y>
    </cdr:from>
    <cdr:to>
      <cdr:x>0.12424</cdr:x>
      <cdr:y>0.37438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C04BACC9-9805-2905-E7F1-755F843610C8}"/>
            </a:ext>
          </a:extLst>
        </cdr:cNvPr>
        <cdr:cNvSpPr txBox="1"/>
      </cdr:nvSpPr>
      <cdr:spPr>
        <a:xfrm xmlns:a="http://schemas.openxmlformats.org/drawingml/2006/main">
          <a:off x="431800" y="965200"/>
          <a:ext cx="609600" cy="280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>
              <a:latin typeface="Garamond" panose="02020404030301010803" pitchFamily="18" charset="0"/>
            </a:rPr>
            <a:t>Value %</a:t>
          </a:r>
        </a:p>
      </cdr:txBody>
    </cdr:sp>
  </cdr:relSizeAnchor>
  <cdr:relSizeAnchor xmlns:cdr="http://schemas.openxmlformats.org/drawingml/2006/chartDrawing">
    <cdr:from>
      <cdr:x>0.30909</cdr:x>
      <cdr:y>0.32053</cdr:y>
    </cdr:from>
    <cdr:to>
      <cdr:x>0.38182</cdr:x>
      <cdr:y>0.4049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04BACC9-9805-2905-E7F1-755F843610C8}"/>
            </a:ext>
          </a:extLst>
        </cdr:cNvPr>
        <cdr:cNvSpPr txBox="1"/>
      </cdr:nvSpPr>
      <cdr:spPr>
        <a:xfrm xmlns:a="http://schemas.openxmlformats.org/drawingml/2006/main">
          <a:off x="2590800" y="1066800"/>
          <a:ext cx="609600" cy="280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>
              <a:latin typeface="Garamond" panose="02020404030301010803" pitchFamily="18" charset="0"/>
            </a:rPr>
            <a:t>Value %</a:t>
          </a:r>
        </a:p>
      </cdr:txBody>
    </cdr:sp>
  </cdr:relSizeAnchor>
  <cdr:relSizeAnchor xmlns:cdr="http://schemas.openxmlformats.org/drawingml/2006/chartDrawing">
    <cdr:from>
      <cdr:x>0.23636</cdr:x>
      <cdr:y>0.29763</cdr:y>
    </cdr:from>
    <cdr:to>
      <cdr:x>0.30909</cdr:x>
      <cdr:y>0.38201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C04BACC9-9805-2905-E7F1-755F843610C8}"/>
            </a:ext>
          </a:extLst>
        </cdr:cNvPr>
        <cdr:cNvSpPr txBox="1"/>
      </cdr:nvSpPr>
      <cdr:spPr>
        <a:xfrm xmlns:a="http://schemas.openxmlformats.org/drawingml/2006/main">
          <a:off x="1981200" y="990600"/>
          <a:ext cx="609600" cy="280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>
              <a:latin typeface="Garamond" panose="02020404030301010803" pitchFamily="18" charset="0"/>
            </a:rPr>
            <a:t>Value %</a:t>
          </a:r>
        </a:p>
      </cdr:txBody>
    </cdr:sp>
  </cdr:relSizeAnchor>
  <cdr:relSizeAnchor xmlns:cdr="http://schemas.openxmlformats.org/drawingml/2006/chartDrawing">
    <cdr:from>
      <cdr:x>0.50593</cdr:x>
      <cdr:y>0.41563</cdr:y>
    </cdr:from>
    <cdr:to>
      <cdr:x>0.57866</cdr:x>
      <cdr:y>0.5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C04BACC9-9805-2905-E7F1-755F843610C8}"/>
            </a:ext>
          </a:extLst>
        </cdr:cNvPr>
        <cdr:cNvSpPr txBox="1"/>
      </cdr:nvSpPr>
      <cdr:spPr>
        <a:xfrm xmlns:a="http://schemas.openxmlformats.org/drawingml/2006/main">
          <a:off x="4240731" y="1383304"/>
          <a:ext cx="609600" cy="280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>
              <a:latin typeface="Garamond" panose="02020404030301010803" pitchFamily="18" charset="0"/>
            </a:rPr>
            <a:t>Value %</a:t>
          </a:r>
        </a:p>
      </cdr:txBody>
    </cdr:sp>
  </cdr:relSizeAnchor>
  <cdr:relSizeAnchor xmlns:cdr="http://schemas.openxmlformats.org/drawingml/2006/chartDrawing">
    <cdr:from>
      <cdr:x>0.05152</cdr:x>
      <cdr:y>0.29</cdr:y>
    </cdr:from>
    <cdr:to>
      <cdr:x>0.12424</cdr:x>
      <cdr:y>0.37438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C04BACC9-9805-2905-E7F1-755F843610C8}"/>
            </a:ext>
          </a:extLst>
        </cdr:cNvPr>
        <cdr:cNvSpPr txBox="1"/>
      </cdr:nvSpPr>
      <cdr:spPr>
        <a:xfrm xmlns:a="http://schemas.openxmlformats.org/drawingml/2006/main">
          <a:off x="431800" y="965200"/>
          <a:ext cx="609600" cy="280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>
              <a:latin typeface="Garamond" panose="02020404030301010803" pitchFamily="18" charset="0"/>
            </a:rPr>
            <a:t>Value %</a:t>
          </a:r>
        </a:p>
      </cdr:txBody>
    </cdr:sp>
  </cdr:relSizeAnchor>
  <cdr:relSizeAnchor xmlns:cdr="http://schemas.openxmlformats.org/drawingml/2006/chartDrawing">
    <cdr:from>
      <cdr:x>0.88182</cdr:x>
      <cdr:y>0.18316</cdr:y>
    </cdr:from>
    <cdr:to>
      <cdr:x>0.95455</cdr:x>
      <cdr:y>0.26753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C04BACC9-9805-2905-E7F1-755F843610C8}"/>
            </a:ext>
          </a:extLst>
        </cdr:cNvPr>
        <cdr:cNvSpPr txBox="1"/>
      </cdr:nvSpPr>
      <cdr:spPr>
        <a:xfrm xmlns:a="http://schemas.openxmlformats.org/drawingml/2006/main">
          <a:off x="7391401" y="609600"/>
          <a:ext cx="609600" cy="280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>
              <a:latin typeface="Garamond" panose="02020404030301010803" pitchFamily="18" charset="0"/>
            </a:rPr>
            <a:t>Value %</a:t>
          </a:r>
        </a:p>
      </cdr:txBody>
    </cdr:sp>
  </cdr:relSizeAnchor>
  <cdr:relSizeAnchor xmlns:cdr="http://schemas.openxmlformats.org/drawingml/2006/chartDrawing">
    <cdr:from>
      <cdr:x>0.80909</cdr:x>
      <cdr:y>0.01703</cdr:y>
    </cdr:from>
    <cdr:to>
      <cdr:x>0.88182</cdr:x>
      <cdr:y>0.10141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C04BACC9-9805-2905-E7F1-755F843610C8}"/>
            </a:ext>
          </a:extLst>
        </cdr:cNvPr>
        <cdr:cNvSpPr txBox="1"/>
      </cdr:nvSpPr>
      <cdr:spPr>
        <a:xfrm xmlns:a="http://schemas.openxmlformats.org/drawingml/2006/main">
          <a:off x="6781800" y="56682"/>
          <a:ext cx="609600" cy="280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>
              <a:latin typeface="Garamond" panose="02020404030301010803" pitchFamily="18" charset="0"/>
            </a:rPr>
            <a:t>Value %</a:t>
          </a:r>
        </a:p>
      </cdr:txBody>
    </cdr:sp>
  </cdr:relSizeAnchor>
  <cdr:relSizeAnchor xmlns:cdr="http://schemas.openxmlformats.org/drawingml/2006/chartDrawing">
    <cdr:from>
      <cdr:x>0.69091</cdr:x>
      <cdr:y>0.32053</cdr:y>
    </cdr:from>
    <cdr:to>
      <cdr:x>0.76364</cdr:x>
      <cdr:y>0.4049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C04BACC9-9805-2905-E7F1-755F843610C8}"/>
            </a:ext>
          </a:extLst>
        </cdr:cNvPr>
        <cdr:cNvSpPr txBox="1"/>
      </cdr:nvSpPr>
      <cdr:spPr>
        <a:xfrm xmlns:a="http://schemas.openxmlformats.org/drawingml/2006/main">
          <a:off x="5791200" y="1066800"/>
          <a:ext cx="609600" cy="280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>
              <a:latin typeface="Garamond" panose="02020404030301010803" pitchFamily="18" charset="0"/>
            </a:rPr>
            <a:t>Value %</a:t>
          </a:r>
        </a:p>
      </cdr:txBody>
    </cdr:sp>
  </cdr:relSizeAnchor>
  <cdr:relSizeAnchor xmlns:cdr="http://schemas.openxmlformats.org/drawingml/2006/chartDrawing">
    <cdr:from>
      <cdr:x>0.61818</cdr:x>
      <cdr:y>0.29763</cdr:y>
    </cdr:from>
    <cdr:to>
      <cdr:x>0.69091</cdr:x>
      <cdr:y>0.38201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C04BACC9-9805-2905-E7F1-755F843610C8}"/>
            </a:ext>
          </a:extLst>
        </cdr:cNvPr>
        <cdr:cNvSpPr txBox="1"/>
      </cdr:nvSpPr>
      <cdr:spPr>
        <a:xfrm xmlns:a="http://schemas.openxmlformats.org/drawingml/2006/main">
          <a:off x="5181600" y="990600"/>
          <a:ext cx="609600" cy="280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>
              <a:latin typeface="Garamond" panose="02020404030301010803" pitchFamily="18" charset="0"/>
            </a:rPr>
            <a:t>Value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0.01557</cdr:x>
      <cdr:y>0.13661</cdr:y>
    </cdr:from>
    <cdr:to>
      <cdr:x>0.16502</cdr:x>
      <cdr:y>0.22117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42BA5260-5E65-20A0-F008-5E83B2B680A7}"/>
            </a:ext>
          </a:extLst>
        </cdr:cNvPr>
        <cdr:cNvGrpSpPr/>
      </cdr:nvGrpSpPr>
      <cdr:grpSpPr>
        <a:xfrm xmlns:a="http://schemas.openxmlformats.org/drawingml/2006/main">
          <a:off x="143374" y="447484"/>
          <a:ext cx="1376186" cy="276988"/>
          <a:chOff x="457200" y="3200400"/>
          <a:chExt cx="914400" cy="262583"/>
        </a:xfrm>
      </cdr:grpSpPr>
      <cdr:sp macro="" textlink="">
        <cdr:nvSpPr>
          <cdr:cNvPr id="4" name="TextBox 14">
            <a:extLst xmlns:a="http://schemas.openxmlformats.org/drawingml/2006/main">
              <a:ext uri="{FF2B5EF4-FFF2-40B4-BE49-F238E27FC236}">
                <a16:creationId xmlns:a16="http://schemas.microsoft.com/office/drawing/2014/main" id="{B95F14EA-707E-EF7C-5518-FF728FAF81CC}"/>
              </a:ext>
            </a:extLst>
          </cdr:cNvPr>
          <cdr:cNvSpPr txBox="1"/>
        </cdr:nvSpPr>
        <cdr:spPr>
          <a:xfrm xmlns:a="http://schemas.openxmlformats.org/drawingml/2006/main">
            <a:off x="457200" y="3200400"/>
            <a:ext cx="914400" cy="26258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lvl="0" algn="l" rtl="0">
              <a:defRPr lang="en-US" sz="1800" dirty="0">
                <a:solidFill>
                  <a:schemeClr val="tx1"/>
                </a:solidFill>
                <a:latin typeface="+mn-lt"/>
              </a:defRPr>
            </a:lvl1pPr>
            <a:lvl2pPr marL="457200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40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600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80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6000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320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400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60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CAGR: 9.6%</a:t>
            </a:r>
          </a:p>
        </cdr:txBody>
      </cdr:sp>
      <cdr:cxnSp macro="">
        <cdr:nvCxnSpPr>
          <cdr:cNvPr id="5" name="Straight Arrow Connector 4">
            <a:extLst xmlns:a="http://schemas.openxmlformats.org/drawingml/2006/main">
              <a:ext uri="{FF2B5EF4-FFF2-40B4-BE49-F238E27FC236}">
                <a16:creationId xmlns:a16="http://schemas.microsoft.com/office/drawing/2014/main" id="{6E657BFD-9889-DFF7-2C5B-6260DD5DC833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533400" y="3462010"/>
            <a:ext cx="762000" cy="0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bg1">
                <a:lumMod val="75000"/>
              </a:schemeClr>
            </a:solidFill>
            <a:headEnd type="triangle"/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0.15049</cdr:x>
      <cdr:y>0.13456</cdr:y>
    </cdr:from>
    <cdr:to>
      <cdr:x>0.32434</cdr:x>
      <cdr:y>0.21912</cdr:y>
    </cdr:to>
    <cdr:grpSp>
      <cdr:nvGrpSpPr>
        <cdr:cNvPr id="6" name="Group 5">
          <a:extLst xmlns:a="http://schemas.openxmlformats.org/drawingml/2006/main">
            <a:ext uri="{FF2B5EF4-FFF2-40B4-BE49-F238E27FC236}">
              <a16:creationId xmlns:a16="http://schemas.microsoft.com/office/drawing/2014/main" id="{42BA5260-5E65-20A0-F008-5E83B2B680A7}"/>
            </a:ext>
          </a:extLst>
        </cdr:cNvPr>
        <cdr:cNvGrpSpPr/>
      </cdr:nvGrpSpPr>
      <cdr:grpSpPr>
        <a:xfrm xmlns:a="http://schemas.openxmlformats.org/drawingml/2006/main">
          <a:off x="1385763" y="440769"/>
          <a:ext cx="1600869" cy="276988"/>
          <a:chOff x="457200" y="3200400"/>
          <a:chExt cx="914400" cy="262583"/>
        </a:xfrm>
      </cdr:grpSpPr>
      <cdr:sp macro="" textlink="">
        <cdr:nvSpPr>
          <cdr:cNvPr id="7" name="TextBox 14">
            <a:extLst xmlns:a="http://schemas.openxmlformats.org/drawingml/2006/main">
              <a:ext uri="{FF2B5EF4-FFF2-40B4-BE49-F238E27FC236}">
                <a16:creationId xmlns:a16="http://schemas.microsoft.com/office/drawing/2014/main" id="{B95F14EA-707E-EF7C-5518-FF728FAF81CC}"/>
              </a:ext>
            </a:extLst>
          </cdr:cNvPr>
          <cdr:cNvSpPr txBox="1"/>
        </cdr:nvSpPr>
        <cdr:spPr>
          <a:xfrm xmlns:a="http://schemas.openxmlformats.org/drawingml/2006/main">
            <a:off x="457200" y="3200400"/>
            <a:ext cx="914400" cy="26258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lvl="0" algn="l" rtl="0">
              <a:defRPr lang="en-US" sz="1800" dirty="0">
                <a:solidFill>
                  <a:schemeClr val="tx1"/>
                </a:solidFill>
                <a:latin typeface="+mn-lt"/>
              </a:defRPr>
            </a:lvl1pPr>
            <a:lvl2pPr marL="457200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40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600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80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6000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320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400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60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CAGR: 14.2%</a:t>
            </a:r>
          </a:p>
        </cdr:txBody>
      </cdr:sp>
      <cdr:cxnSp macro="">
        <cdr:nvCxnSpPr>
          <cdr:cNvPr id="8" name="Straight Arrow Connector 7">
            <a:extLst xmlns:a="http://schemas.openxmlformats.org/drawingml/2006/main">
              <a:ext uri="{FF2B5EF4-FFF2-40B4-BE49-F238E27FC236}">
                <a16:creationId xmlns:a16="http://schemas.microsoft.com/office/drawing/2014/main" id="{6E657BFD-9889-DFF7-2C5B-6260DD5DC833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533400" y="3462010"/>
            <a:ext cx="762000" cy="0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bg1">
                <a:lumMod val="75000"/>
              </a:schemeClr>
            </a:solidFill>
            <a:headEnd type="triangle"/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0.29061</cdr:x>
      <cdr:y>0.45154</cdr:y>
    </cdr:from>
    <cdr:to>
      <cdr:x>0.44006</cdr:x>
      <cdr:y>0.5361</cdr:y>
    </cdr:to>
    <cdr:grpSp>
      <cdr:nvGrpSpPr>
        <cdr:cNvPr id="9" name="Group 8">
          <a:extLst xmlns:a="http://schemas.openxmlformats.org/drawingml/2006/main">
            <a:ext uri="{FF2B5EF4-FFF2-40B4-BE49-F238E27FC236}">
              <a16:creationId xmlns:a16="http://schemas.microsoft.com/office/drawing/2014/main" id="{42BA5260-5E65-20A0-F008-5E83B2B680A7}"/>
            </a:ext>
          </a:extLst>
        </cdr:cNvPr>
        <cdr:cNvGrpSpPr/>
      </cdr:nvGrpSpPr>
      <cdr:grpSpPr>
        <a:xfrm xmlns:a="http://schemas.openxmlformats.org/drawingml/2006/main">
          <a:off x="2676035" y="1479080"/>
          <a:ext cx="1376186" cy="276988"/>
          <a:chOff x="457200" y="3200400"/>
          <a:chExt cx="914400" cy="262584"/>
        </a:xfrm>
      </cdr:grpSpPr>
      <cdr:sp macro="" textlink="">
        <cdr:nvSpPr>
          <cdr:cNvPr id="10" name="TextBox 14">
            <a:extLst xmlns:a="http://schemas.openxmlformats.org/drawingml/2006/main">
              <a:ext uri="{FF2B5EF4-FFF2-40B4-BE49-F238E27FC236}">
                <a16:creationId xmlns:a16="http://schemas.microsoft.com/office/drawing/2014/main" id="{B95F14EA-707E-EF7C-5518-FF728FAF81CC}"/>
              </a:ext>
            </a:extLst>
          </cdr:cNvPr>
          <cdr:cNvSpPr txBox="1"/>
        </cdr:nvSpPr>
        <cdr:spPr>
          <a:xfrm xmlns:a="http://schemas.openxmlformats.org/drawingml/2006/main">
            <a:off x="457200" y="3200400"/>
            <a:ext cx="914400" cy="26258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lvl="0" algn="l" rtl="0">
              <a:defRPr lang="en-US" sz="1800" dirty="0">
                <a:solidFill>
                  <a:schemeClr val="tx1"/>
                </a:solidFill>
                <a:latin typeface="+mn-lt"/>
              </a:defRPr>
            </a:lvl1pPr>
            <a:lvl2pPr marL="457200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40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600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80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6000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320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400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60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CAGR: 10.9%</a:t>
            </a:r>
          </a:p>
        </cdr:txBody>
      </cdr:sp>
      <cdr:cxnSp macro="">
        <cdr:nvCxnSpPr>
          <cdr:cNvPr id="11" name="Straight Arrow Connector 10">
            <a:extLst xmlns:a="http://schemas.openxmlformats.org/drawingml/2006/main">
              <a:ext uri="{FF2B5EF4-FFF2-40B4-BE49-F238E27FC236}">
                <a16:creationId xmlns:a16="http://schemas.microsoft.com/office/drawing/2014/main" id="{6E657BFD-9889-DFF7-2C5B-6260DD5DC833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533400" y="3462010"/>
            <a:ext cx="762000" cy="0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bg1">
                <a:lumMod val="75000"/>
              </a:schemeClr>
            </a:solidFill>
            <a:headEnd type="triangle"/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0.42553</cdr:x>
      <cdr:y>0.37996</cdr:y>
    </cdr:from>
    <cdr:to>
      <cdr:x>0.57499</cdr:x>
      <cdr:y>0.46452</cdr:y>
    </cdr:to>
    <cdr:grpSp>
      <cdr:nvGrpSpPr>
        <cdr:cNvPr id="12" name="Group 11">
          <a:extLst xmlns:a="http://schemas.openxmlformats.org/drawingml/2006/main">
            <a:ext uri="{FF2B5EF4-FFF2-40B4-BE49-F238E27FC236}">
              <a16:creationId xmlns:a16="http://schemas.microsoft.com/office/drawing/2014/main" id="{42BA5260-5E65-20A0-F008-5E83B2B680A7}"/>
            </a:ext>
          </a:extLst>
        </cdr:cNvPr>
        <cdr:cNvGrpSpPr/>
      </cdr:nvGrpSpPr>
      <cdr:grpSpPr>
        <a:xfrm xmlns:a="http://schemas.openxmlformats.org/drawingml/2006/main">
          <a:off x="3918424" y="1244610"/>
          <a:ext cx="1376278" cy="276988"/>
          <a:chOff x="457200" y="3200400"/>
          <a:chExt cx="914400" cy="262583"/>
        </a:xfrm>
      </cdr:grpSpPr>
      <cdr:sp macro="" textlink="">
        <cdr:nvSpPr>
          <cdr:cNvPr id="13" name="TextBox 14">
            <a:extLst xmlns:a="http://schemas.openxmlformats.org/drawingml/2006/main">
              <a:ext uri="{FF2B5EF4-FFF2-40B4-BE49-F238E27FC236}">
                <a16:creationId xmlns:a16="http://schemas.microsoft.com/office/drawing/2014/main" id="{B95F14EA-707E-EF7C-5518-FF728FAF81CC}"/>
              </a:ext>
            </a:extLst>
          </cdr:cNvPr>
          <cdr:cNvSpPr txBox="1"/>
        </cdr:nvSpPr>
        <cdr:spPr>
          <a:xfrm xmlns:a="http://schemas.openxmlformats.org/drawingml/2006/main">
            <a:off x="457200" y="3200400"/>
            <a:ext cx="914400" cy="26258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lvl="0" algn="l" rtl="0">
              <a:defRPr lang="en-US" sz="1800" dirty="0">
                <a:solidFill>
                  <a:schemeClr val="tx1"/>
                </a:solidFill>
                <a:latin typeface="+mn-lt"/>
              </a:defRPr>
            </a:lvl1pPr>
            <a:lvl2pPr marL="457200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40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600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80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6000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320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400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60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CAGR: 10.2%</a:t>
            </a:r>
          </a:p>
        </cdr:txBody>
      </cdr:sp>
      <cdr:cxnSp macro="">
        <cdr:nvCxnSpPr>
          <cdr:cNvPr id="14" name="Straight Arrow Connector 13">
            <a:extLst xmlns:a="http://schemas.openxmlformats.org/drawingml/2006/main">
              <a:ext uri="{FF2B5EF4-FFF2-40B4-BE49-F238E27FC236}">
                <a16:creationId xmlns:a16="http://schemas.microsoft.com/office/drawing/2014/main" id="{6E657BFD-9889-DFF7-2C5B-6260DD5DC833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533400" y="3462010"/>
            <a:ext cx="762000" cy="0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bg1">
                <a:lumMod val="75000"/>
              </a:schemeClr>
            </a:solidFill>
            <a:headEnd type="triangle"/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0.56253</cdr:x>
      <cdr:y>0.54152</cdr:y>
    </cdr:from>
    <cdr:to>
      <cdr:x>0.71199</cdr:x>
      <cdr:y>0.62608</cdr:y>
    </cdr:to>
    <cdr:grpSp>
      <cdr:nvGrpSpPr>
        <cdr:cNvPr id="15" name="Group 14">
          <a:extLst xmlns:a="http://schemas.openxmlformats.org/drawingml/2006/main">
            <a:ext uri="{FF2B5EF4-FFF2-40B4-BE49-F238E27FC236}">
              <a16:creationId xmlns:a16="http://schemas.microsoft.com/office/drawing/2014/main" id="{42BA5260-5E65-20A0-F008-5E83B2B680A7}"/>
            </a:ext>
          </a:extLst>
        </cdr:cNvPr>
        <cdr:cNvGrpSpPr/>
      </cdr:nvGrpSpPr>
      <cdr:grpSpPr>
        <a:xfrm xmlns:a="http://schemas.openxmlformats.org/drawingml/2006/main">
          <a:off x="5179966" y="1773822"/>
          <a:ext cx="1376278" cy="276988"/>
          <a:chOff x="457200" y="3200400"/>
          <a:chExt cx="914400" cy="262584"/>
        </a:xfrm>
      </cdr:grpSpPr>
      <cdr:sp macro="" textlink="">
        <cdr:nvSpPr>
          <cdr:cNvPr id="16" name="TextBox 14">
            <a:extLst xmlns:a="http://schemas.openxmlformats.org/drawingml/2006/main">
              <a:ext uri="{FF2B5EF4-FFF2-40B4-BE49-F238E27FC236}">
                <a16:creationId xmlns:a16="http://schemas.microsoft.com/office/drawing/2014/main" id="{B95F14EA-707E-EF7C-5518-FF728FAF81CC}"/>
              </a:ext>
            </a:extLst>
          </cdr:cNvPr>
          <cdr:cNvSpPr txBox="1"/>
        </cdr:nvSpPr>
        <cdr:spPr>
          <a:xfrm xmlns:a="http://schemas.openxmlformats.org/drawingml/2006/main">
            <a:off x="457200" y="3200400"/>
            <a:ext cx="914400" cy="26258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lvl="0" algn="l" rtl="0">
              <a:defRPr lang="en-US" sz="1800" dirty="0">
                <a:solidFill>
                  <a:schemeClr val="tx1"/>
                </a:solidFill>
                <a:latin typeface="+mn-lt"/>
              </a:defRPr>
            </a:lvl1pPr>
            <a:lvl2pPr marL="457200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40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600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80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6000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320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400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60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CAGR: 8.5%</a:t>
            </a:r>
          </a:p>
        </cdr:txBody>
      </cdr:sp>
      <cdr:cxnSp macro="">
        <cdr:nvCxnSpPr>
          <cdr:cNvPr id="17" name="Straight Arrow Connector 16">
            <a:extLst xmlns:a="http://schemas.openxmlformats.org/drawingml/2006/main">
              <a:ext uri="{FF2B5EF4-FFF2-40B4-BE49-F238E27FC236}">
                <a16:creationId xmlns:a16="http://schemas.microsoft.com/office/drawing/2014/main" id="{6E657BFD-9889-DFF7-2C5B-6260DD5DC833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533400" y="3462010"/>
            <a:ext cx="762000" cy="0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bg1">
                <a:lumMod val="75000"/>
              </a:schemeClr>
            </a:solidFill>
            <a:headEnd type="triangle"/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0.69746</cdr:x>
      <cdr:y>0.53947</cdr:y>
    </cdr:from>
    <cdr:to>
      <cdr:x>0.85989</cdr:x>
      <cdr:y>0.62403</cdr:y>
    </cdr:to>
    <cdr:grpSp>
      <cdr:nvGrpSpPr>
        <cdr:cNvPr id="18" name="Group 17">
          <a:extLst xmlns:a="http://schemas.openxmlformats.org/drawingml/2006/main">
            <a:ext uri="{FF2B5EF4-FFF2-40B4-BE49-F238E27FC236}">
              <a16:creationId xmlns:a16="http://schemas.microsoft.com/office/drawing/2014/main" id="{42BA5260-5E65-20A0-F008-5E83B2B680A7}"/>
            </a:ext>
          </a:extLst>
        </cdr:cNvPr>
        <cdr:cNvGrpSpPr/>
      </cdr:nvGrpSpPr>
      <cdr:grpSpPr>
        <a:xfrm xmlns:a="http://schemas.openxmlformats.org/drawingml/2006/main">
          <a:off x="6422447" y="1767107"/>
          <a:ext cx="1495710" cy="276988"/>
          <a:chOff x="457200" y="3200400"/>
          <a:chExt cx="993776" cy="262584"/>
        </a:xfrm>
      </cdr:grpSpPr>
      <cdr:sp macro="" textlink="">
        <cdr:nvSpPr>
          <cdr:cNvPr id="19" name="TextBox 14">
            <a:extLst xmlns:a="http://schemas.openxmlformats.org/drawingml/2006/main">
              <a:ext uri="{FF2B5EF4-FFF2-40B4-BE49-F238E27FC236}">
                <a16:creationId xmlns:a16="http://schemas.microsoft.com/office/drawing/2014/main" id="{B95F14EA-707E-EF7C-5518-FF728FAF81CC}"/>
              </a:ext>
            </a:extLst>
          </cdr:cNvPr>
          <cdr:cNvSpPr txBox="1"/>
        </cdr:nvSpPr>
        <cdr:spPr>
          <a:xfrm xmlns:a="http://schemas.openxmlformats.org/drawingml/2006/main">
            <a:off x="457200" y="3200400"/>
            <a:ext cx="993776" cy="26258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lvl="0" algn="l" rtl="0">
              <a:defRPr lang="en-US" sz="1800" dirty="0">
                <a:solidFill>
                  <a:schemeClr val="tx1"/>
                </a:solidFill>
                <a:latin typeface="+mn-lt"/>
              </a:defRPr>
            </a:lvl1pPr>
            <a:lvl2pPr marL="457200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40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600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80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6000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320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400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60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CAGR: 13.5%</a:t>
            </a:r>
          </a:p>
        </cdr:txBody>
      </cdr:sp>
      <cdr:cxnSp macro="">
        <cdr:nvCxnSpPr>
          <cdr:cNvPr id="20" name="Straight Arrow Connector 19">
            <a:extLst xmlns:a="http://schemas.openxmlformats.org/drawingml/2006/main">
              <a:ext uri="{FF2B5EF4-FFF2-40B4-BE49-F238E27FC236}">
                <a16:creationId xmlns:a16="http://schemas.microsoft.com/office/drawing/2014/main" id="{6E657BFD-9889-DFF7-2C5B-6260DD5DC833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533400" y="3462010"/>
            <a:ext cx="762000" cy="0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bg1">
                <a:lumMod val="75000"/>
              </a:schemeClr>
            </a:solidFill>
            <a:headEnd type="triangle"/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0.83446</cdr:x>
      <cdr:y>0.53743</cdr:y>
    </cdr:from>
    <cdr:to>
      <cdr:x>0.98391</cdr:x>
      <cdr:y>0.62199</cdr:y>
    </cdr:to>
    <cdr:grpSp>
      <cdr:nvGrpSpPr>
        <cdr:cNvPr id="21" name="Group 20">
          <a:extLst xmlns:a="http://schemas.openxmlformats.org/drawingml/2006/main">
            <a:ext uri="{FF2B5EF4-FFF2-40B4-BE49-F238E27FC236}">
              <a16:creationId xmlns:a16="http://schemas.microsoft.com/office/drawing/2014/main" id="{42BA5260-5E65-20A0-F008-5E83B2B680A7}"/>
            </a:ext>
          </a:extLst>
        </cdr:cNvPr>
        <cdr:cNvGrpSpPr/>
      </cdr:nvGrpSpPr>
      <cdr:grpSpPr>
        <a:xfrm xmlns:a="http://schemas.openxmlformats.org/drawingml/2006/main">
          <a:off x="7683989" y="1760425"/>
          <a:ext cx="1376186" cy="276987"/>
          <a:chOff x="457200" y="3200400"/>
          <a:chExt cx="914400" cy="262584"/>
        </a:xfrm>
      </cdr:grpSpPr>
      <cdr:sp macro="" textlink="">
        <cdr:nvSpPr>
          <cdr:cNvPr id="22" name="TextBox 14">
            <a:extLst xmlns:a="http://schemas.openxmlformats.org/drawingml/2006/main">
              <a:ext uri="{FF2B5EF4-FFF2-40B4-BE49-F238E27FC236}">
                <a16:creationId xmlns:a16="http://schemas.microsoft.com/office/drawing/2014/main" id="{B95F14EA-707E-EF7C-5518-FF728FAF81CC}"/>
              </a:ext>
            </a:extLst>
          </cdr:cNvPr>
          <cdr:cNvSpPr txBox="1"/>
        </cdr:nvSpPr>
        <cdr:spPr>
          <a:xfrm xmlns:a="http://schemas.openxmlformats.org/drawingml/2006/main">
            <a:off x="457200" y="3200400"/>
            <a:ext cx="914400" cy="26258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lvl="0" algn="l" rtl="0">
              <a:defRPr lang="en-US" sz="1800" dirty="0">
                <a:solidFill>
                  <a:schemeClr val="tx1"/>
                </a:solidFill>
                <a:latin typeface="+mn-lt"/>
              </a:defRPr>
            </a:lvl1pPr>
            <a:lvl2pPr marL="457200" lvl="1" algn="l" rtl="0">
              <a:defRPr lang="en-US" sz="1800" dirty="0">
                <a:solidFill>
                  <a:schemeClr val="tx1"/>
                </a:solidFill>
                <a:latin typeface="+mn-lt"/>
              </a:defRPr>
            </a:lvl2pPr>
            <a:lvl3pPr marL="914400" lvl="2" algn="l" rtl="0">
              <a:defRPr lang="en-US" sz="1800" dirty="0">
                <a:solidFill>
                  <a:schemeClr val="tx1"/>
                </a:solidFill>
                <a:latin typeface="+mn-lt"/>
              </a:defRPr>
            </a:lvl3pPr>
            <a:lvl4pPr marL="1371600" lvl="3" algn="l" rtl="0">
              <a:defRPr lang="en-US" sz="1800" dirty="0">
                <a:solidFill>
                  <a:schemeClr val="tx1"/>
                </a:solidFill>
                <a:latin typeface="+mn-lt"/>
              </a:defRPr>
            </a:lvl4pPr>
            <a:lvl5pPr marL="1828800" lvl="4" algn="l" rtl="0">
              <a:defRPr lang="en-US" sz="1800" dirty="0">
                <a:solidFill>
                  <a:schemeClr val="tx1"/>
                </a:solidFill>
                <a:latin typeface="+mn-lt"/>
              </a:defRPr>
            </a:lvl5pPr>
            <a:lvl6pPr marL="2286000" lvl="5" algn="l" rtl="0">
              <a:defRPr lang="en-US" sz="1800" dirty="0">
                <a:solidFill>
                  <a:schemeClr val="tx1"/>
                </a:solidFill>
                <a:latin typeface="+mn-lt"/>
              </a:defRPr>
            </a:lvl6pPr>
            <a:lvl7pPr marL="2743200" lvl="6" algn="l" rtl="0">
              <a:defRPr lang="en-US" sz="1800" dirty="0">
                <a:solidFill>
                  <a:schemeClr val="tx1"/>
                </a:solidFill>
                <a:latin typeface="+mn-lt"/>
              </a:defRPr>
            </a:lvl7pPr>
            <a:lvl8pPr marL="3200400" lvl="7" algn="l" rtl="0">
              <a:defRPr lang="en-US" sz="1800" dirty="0">
                <a:solidFill>
                  <a:schemeClr val="tx1"/>
                </a:solidFill>
                <a:latin typeface="+mn-lt"/>
              </a:defRPr>
            </a:lvl8pPr>
            <a:lvl9pPr marL="3657600" lvl="8" algn="l" rtl="0">
              <a:defRPr lang="en-US" sz="1800" dirty="0">
                <a:solidFill>
                  <a:schemeClr val="tx1"/>
                </a:solidFill>
                <a:latin typeface="+mn-lt"/>
              </a:defRPr>
            </a:lvl9pPr>
          </a:lstStyle>
          <a:p xmlns:a="http://schemas.openxmlformats.org/drawingml/2006/main"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CAGR: 6.0%</a:t>
            </a:r>
          </a:p>
        </cdr:txBody>
      </cdr:sp>
      <cdr:cxnSp macro="">
        <cdr:nvCxnSpPr>
          <cdr:cNvPr id="23" name="Straight Arrow Connector 22">
            <a:extLst xmlns:a="http://schemas.openxmlformats.org/drawingml/2006/main">
              <a:ext uri="{FF2B5EF4-FFF2-40B4-BE49-F238E27FC236}">
                <a16:creationId xmlns:a16="http://schemas.microsoft.com/office/drawing/2014/main" id="{6E657BFD-9889-DFF7-2C5B-6260DD5DC833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533400" y="3462010"/>
            <a:ext cx="762000" cy="0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bg1">
                <a:lumMod val="75000"/>
              </a:schemeClr>
            </a:solidFill>
            <a:headEnd type="triangle"/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8FFB4-3D72-4C02-9401-12F0A0A5496F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3F254-35AE-47D9-B2F2-DEF057AD7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8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3F254-35AE-47D9-B2F2-DEF057AD79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4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30167"/>
            <a:ext cx="7058025" cy="5080"/>
          </a:xfrm>
          <a:custGeom>
            <a:avLst/>
            <a:gdLst/>
            <a:ahLst/>
            <a:cxnLst/>
            <a:rect l="l" t="t" r="r" b="b"/>
            <a:pathLst>
              <a:path w="7058025" h="5079">
                <a:moveTo>
                  <a:pt x="7057644" y="4572"/>
                </a:moveTo>
                <a:lnTo>
                  <a:pt x="0" y="4572"/>
                </a:lnTo>
                <a:lnTo>
                  <a:pt x="0" y="0"/>
                </a:lnTo>
                <a:lnTo>
                  <a:pt x="7057644" y="0"/>
                </a:lnTo>
                <a:lnTo>
                  <a:pt x="7057644" y="4572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8088"/>
            <a:ext cx="7040880" cy="5080"/>
          </a:xfrm>
          <a:custGeom>
            <a:avLst/>
            <a:gdLst/>
            <a:ahLst/>
            <a:cxnLst/>
            <a:rect l="l" t="t" r="r" b="b"/>
            <a:pathLst>
              <a:path w="7040880" h="5080">
                <a:moveTo>
                  <a:pt x="7040880" y="4571"/>
                </a:moveTo>
                <a:lnTo>
                  <a:pt x="0" y="4571"/>
                </a:lnTo>
                <a:lnTo>
                  <a:pt x="0" y="0"/>
                </a:lnTo>
                <a:lnTo>
                  <a:pt x="7040880" y="0"/>
                </a:lnTo>
                <a:lnTo>
                  <a:pt x="7040880" y="4571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93" y="1652989"/>
            <a:ext cx="9385813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6246" y="2309877"/>
            <a:ext cx="8797925" cy="1790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ma-india.com/templates/bmtool?utm_source=DCbrochure&amp;utm_medium=hyperlink&amp;utm_campaign=AgileX&amp;utm_id=Agile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hyperlink" Target="https://www.ima-india.com/index.php?option=com_content&amp;view=article&amp;id=650&amp;Itemid=365#rwsreptid_2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hyperlink" Target="https://www.ima-india.com/templates/bmtool/?utm_source=DCbrochure&amp;utm_medium=hyperlink&amp;utm_campaign=AgileX&amp;utm_id=AgileX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12" Type="http://schemas.openxmlformats.org/officeDocument/2006/relationships/image" Target="../media/image36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14/relationships/chartEx" Target="../charts/chartEx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593" y="1633276"/>
            <a:ext cx="6335395" cy="9315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50" spc="135" dirty="0"/>
              <a:t>T</a:t>
            </a:r>
            <a:r>
              <a:rPr sz="2350" spc="135" dirty="0"/>
              <a:t>HE</a:t>
            </a:r>
            <a:r>
              <a:rPr sz="2350" spc="130" dirty="0"/>
              <a:t> </a:t>
            </a:r>
            <a:r>
              <a:rPr sz="2950" spc="-90" dirty="0">
                <a:solidFill>
                  <a:srgbClr val="FF0000"/>
                </a:solidFill>
              </a:rPr>
              <a:t>202</a:t>
            </a:r>
            <a:r>
              <a:rPr lang="en-IN" sz="2950" spc="-90" dirty="0">
                <a:solidFill>
                  <a:srgbClr val="FF0000"/>
                </a:solidFill>
              </a:rPr>
              <a:t>3</a:t>
            </a:r>
            <a:r>
              <a:rPr sz="2950" dirty="0">
                <a:solidFill>
                  <a:srgbClr val="FF0000"/>
                </a:solidFill>
              </a:rPr>
              <a:t> </a:t>
            </a:r>
            <a:r>
              <a:rPr sz="2950" spc="-5" dirty="0"/>
              <a:t>B</a:t>
            </a:r>
            <a:r>
              <a:rPr sz="2350" spc="-5" dirty="0"/>
              <a:t>OARD</a:t>
            </a:r>
            <a:r>
              <a:rPr sz="2350" spc="120" dirty="0"/>
              <a:t> </a:t>
            </a:r>
            <a:r>
              <a:rPr sz="2950" spc="65" dirty="0"/>
              <a:t>R</a:t>
            </a:r>
            <a:r>
              <a:rPr sz="2350" spc="65" dirty="0"/>
              <a:t>EMUNERATION</a:t>
            </a:r>
            <a:r>
              <a:rPr sz="2350" spc="130" dirty="0"/>
              <a:t> </a:t>
            </a:r>
            <a:r>
              <a:rPr sz="2350" spc="105" dirty="0"/>
              <a:t>AND</a:t>
            </a:r>
            <a:endParaRPr sz="2350" dirty="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950" spc="20" dirty="0"/>
              <a:t>G</a:t>
            </a:r>
            <a:r>
              <a:rPr sz="2350" spc="20" dirty="0"/>
              <a:t>OVERNANCE</a:t>
            </a:r>
            <a:r>
              <a:rPr sz="2350" spc="140" dirty="0"/>
              <a:t> </a:t>
            </a:r>
            <a:r>
              <a:rPr sz="2950" spc="15" dirty="0"/>
              <a:t>R</a:t>
            </a:r>
            <a:r>
              <a:rPr sz="2350" spc="15" dirty="0"/>
              <a:t>EPORT</a:t>
            </a:r>
            <a:endParaRPr sz="235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7116" y="1226819"/>
            <a:ext cx="1601027" cy="10287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167628"/>
            <a:ext cx="10058400" cy="548640"/>
          </a:xfrm>
          <a:custGeom>
            <a:avLst/>
            <a:gdLst/>
            <a:ahLst/>
            <a:cxnLst/>
            <a:rect l="l" t="t" r="r" b="b"/>
            <a:pathLst>
              <a:path w="10058400" h="548640">
                <a:moveTo>
                  <a:pt x="10058400" y="548639"/>
                </a:moveTo>
                <a:lnTo>
                  <a:pt x="0" y="548639"/>
                </a:lnTo>
                <a:lnTo>
                  <a:pt x="0" y="0"/>
                </a:lnTo>
                <a:lnTo>
                  <a:pt x="10058400" y="0"/>
                </a:lnTo>
                <a:lnTo>
                  <a:pt x="10058400" y="54863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5878" y="6177760"/>
            <a:ext cx="7660640" cy="507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50" b="1" spc="10" dirty="0">
                <a:latin typeface="Times New Roman"/>
                <a:cs typeface="Times New Roman"/>
              </a:rPr>
              <a:t>E</a:t>
            </a:r>
            <a:r>
              <a:rPr sz="1450" b="1" spc="10" dirty="0">
                <a:latin typeface="Times New Roman"/>
                <a:cs typeface="Times New Roman"/>
              </a:rPr>
              <a:t>xecutive</a:t>
            </a:r>
            <a:r>
              <a:rPr sz="1450" b="1" spc="20" dirty="0">
                <a:latin typeface="Times New Roman"/>
                <a:cs typeface="Times New Roman"/>
              </a:rPr>
              <a:t> </a:t>
            </a:r>
            <a:r>
              <a:rPr sz="1450" b="1" spc="-5" dirty="0">
                <a:latin typeface="Times New Roman"/>
                <a:cs typeface="Times New Roman"/>
              </a:rPr>
              <a:t>and</a:t>
            </a:r>
            <a:r>
              <a:rPr sz="1450" b="1" spc="45" dirty="0">
                <a:latin typeface="Times New Roman"/>
                <a:cs typeface="Times New Roman"/>
              </a:rPr>
              <a:t> </a:t>
            </a:r>
            <a:r>
              <a:rPr sz="1450" b="1" spc="30" dirty="0">
                <a:latin typeface="Times New Roman"/>
                <a:cs typeface="Times New Roman"/>
              </a:rPr>
              <a:t>Non-Executive</a:t>
            </a:r>
            <a:r>
              <a:rPr sz="1450" b="1" spc="35" dirty="0">
                <a:latin typeface="Times New Roman"/>
                <a:cs typeface="Times New Roman"/>
              </a:rPr>
              <a:t> </a:t>
            </a:r>
            <a:r>
              <a:rPr sz="1450" b="1" dirty="0">
                <a:latin typeface="Times New Roman"/>
                <a:cs typeface="Times New Roman"/>
              </a:rPr>
              <a:t>Director</a:t>
            </a:r>
            <a:r>
              <a:rPr sz="1450" b="1" spc="25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Compensation </a:t>
            </a:r>
            <a:r>
              <a:rPr sz="1450" b="1" spc="35" dirty="0">
                <a:latin typeface="Times New Roman"/>
                <a:cs typeface="Times New Roman"/>
              </a:rPr>
              <a:t> </a:t>
            </a:r>
            <a:r>
              <a:rPr sz="1450" b="1" spc="484" dirty="0">
                <a:latin typeface="Times New Roman"/>
                <a:cs typeface="Times New Roman"/>
              </a:rPr>
              <a:t>|</a:t>
            </a:r>
            <a:r>
              <a:rPr sz="1450" b="1" spc="400" dirty="0">
                <a:latin typeface="Times New Roman"/>
                <a:cs typeface="Times New Roman"/>
              </a:rPr>
              <a:t> </a:t>
            </a:r>
            <a:r>
              <a:rPr sz="1450" b="1" spc="-15" dirty="0">
                <a:latin typeface="Times New Roman"/>
                <a:cs typeface="Times New Roman"/>
              </a:rPr>
              <a:t>Board</a:t>
            </a:r>
            <a:r>
              <a:rPr sz="1450" b="1" spc="15" dirty="0">
                <a:latin typeface="Times New Roman"/>
                <a:cs typeface="Times New Roman"/>
              </a:rPr>
              <a:t> </a:t>
            </a:r>
            <a:r>
              <a:rPr sz="1450" b="1" dirty="0">
                <a:latin typeface="Times New Roman"/>
                <a:cs typeface="Times New Roman"/>
              </a:rPr>
              <a:t>Performance</a:t>
            </a:r>
            <a:r>
              <a:rPr sz="1450" b="1" spc="50" dirty="0">
                <a:latin typeface="Times New Roman"/>
                <a:cs typeface="Times New Roman"/>
              </a:rPr>
              <a:t> </a:t>
            </a:r>
            <a:r>
              <a:rPr sz="1450" b="1" dirty="0">
                <a:latin typeface="Times New Roman"/>
                <a:cs typeface="Times New Roman"/>
              </a:rPr>
              <a:t>and</a:t>
            </a:r>
            <a:r>
              <a:rPr sz="1450" b="1" spc="30" dirty="0">
                <a:latin typeface="Times New Roman"/>
                <a:cs typeface="Times New Roman"/>
              </a:rPr>
              <a:t> </a:t>
            </a:r>
            <a:r>
              <a:rPr sz="1450" b="1" spc="20" dirty="0">
                <a:latin typeface="Times New Roman"/>
                <a:cs typeface="Times New Roman"/>
              </a:rPr>
              <a:t>Composition</a:t>
            </a: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1450" b="1" spc="484" dirty="0">
                <a:latin typeface="Times New Roman"/>
                <a:cs typeface="Times New Roman"/>
              </a:rPr>
              <a:t>|</a:t>
            </a:r>
            <a:r>
              <a:rPr sz="1450" b="1" spc="380" dirty="0">
                <a:latin typeface="Times New Roman"/>
                <a:cs typeface="Times New Roman"/>
              </a:rPr>
              <a:t> </a:t>
            </a:r>
            <a:r>
              <a:rPr sz="1450" b="1" spc="-15" dirty="0">
                <a:latin typeface="Times New Roman"/>
                <a:cs typeface="Times New Roman"/>
              </a:rPr>
              <a:t>Board</a:t>
            </a:r>
            <a:r>
              <a:rPr sz="1450" b="1" spc="20" dirty="0">
                <a:latin typeface="Times New Roman"/>
                <a:cs typeface="Times New Roman"/>
              </a:rPr>
              <a:t> </a:t>
            </a:r>
            <a:r>
              <a:rPr sz="1450" b="1" spc="25" dirty="0">
                <a:latin typeface="Times New Roman"/>
                <a:cs typeface="Times New Roman"/>
              </a:rPr>
              <a:t>Independence</a:t>
            </a:r>
            <a:r>
              <a:rPr sz="1450" b="1" spc="55" dirty="0">
                <a:latin typeface="Times New Roman"/>
                <a:cs typeface="Times New Roman"/>
              </a:rPr>
              <a:t> </a:t>
            </a:r>
            <a:r>
              <a:rPr sz="1450" b="1" spc="484" dirty="0">
                <a:latin typeface="Times New Roman"/>
                <a:cs typeface="Times New Roman"/>
              </a:rPr>
              <a:t>|</a:t>
            </a:r>
            <a:r>
              <a:rPr sz="1450" b="1" spc="380" dirty="0">
                <a:latin typeface="Times New Roman"/>
                <a:cs typeface="Times New Roman"/>
              </a:rPr>
              <a:t> </a:t>
            </a:r>
            <a:r>
              <a:rPr sz="1450" b="1" spc="-15" dirty="0">
                <a:latin typeface="Times New Roman"/>
                <a:cs typeface="Times New Roman"/>
              </a:rPr>
              <a:t>Gender</a:t>
            </a:r>
            <a:r>
              <a:rPr sz="1450" b="1" spc="45" dirty="0">
                <a:latin typeface="Times New Roman"/>
                <a:cs typeface="Times New Roman"/>
              </a:rPr>
              <a:t> </a:t>
            </a:r>
            <a:r>
              <a:rPr sz="1450" b="1" dirty="0">
                <a:latin typeface="Times New Roman"/>
                <a:cs typeface="Times New Roman"/>
              </a:rPr>
              <a:t>Analysis</a:t>
            </a:r>
            <a:endParaRPr sz="1450">
              <a:latin typeface="Times New Roman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CE5F4-BBF5-D0E4-F3F9-0DC047F81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6" y="2564821"/>
            <a:ext cx="10059365" cy="33787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7261-37FE-F70A-4EB4-ADC3F024A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52421"/>
            <a:ext cx="9385813" cy="430887"/>
          </a:xfrm>
        </p:spPr>
        <p:txBody>
          <a:bodyPr/>
          <a:lstStyle/>
          <a:p>
            <a:r>
              <a:rPr lang="en-GB" sz="2800" spc="55" dirty="0">
                <a:latin typeface="Garamond" panose="02020404030301010803" pitchFamily="18" charset="0"/>
              </a:rPr>
              <a:t>CHANGE IN PAY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B347B274-0D7D-7CB9-6452-6D76705130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33EB57-3BB8-A19C-E161-E685A2A4888D}"/>
              </a:ext>
            </a:extLst>
          </p:cNvPr>
          <p:cNvSpPr txBox="1"/>
          <p:nvPr/>
        </p:nvSpPr>
        <p:spPr>
          <a:xfrm>
            <a:off x="152400" y="2590800"/>
            <a:ext cx="9027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Private-sector CMD pay has risen from Rs 22.6 million in FY19 to Rs 32.6 million in FY23.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CEOs on average received Rs 3</a:t>
            </a:r>
            <a:r>
              <a:rPr lang="en-US" sz="1800" kern="1200" dirty="0">
                <a:latin typeface="Garamond" panose="02020404030301010803" pitchFamily="18" charset="0"/>
                <a:ea typeface="+mn-ea"/>
                <a:cs typeface="+mn-cs"/>
              </a:rPr>
              <a:t>8.7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million in pay in FY23 – ~7</a:t>
            </a:r>
            <a:r>
              <a:rPr lang="en-US" sz="1800" kern="1200" dirty="0">
                <a:latin typeface="Garamond" panose="02020404030301010803" pitchFamily="18" charset="0"/>
                <a:ea typeface="+mn-ea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% more than in FY1</a:t>
            </a:r>
            <a:r>
              <a:rPr lang="en-US" sz="1800" kern="1200" dirty="0">
                <a:latin typeface="Garamond" panose="02020404030301010803" pitchFamily="18" charset="0"/>
                <a:ea typeface="+mn-ea"/>
                <a:cs typeface="+mn-cs"/>
              </a:rPr>
              <a:t>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Non-Exec Chairmen continue to see the greatest volatility in pay, but on average, their pay has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increased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in the last five years, from Rs 5.0 million to Rs 6.3 million.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435E550-A3E2-8217-7331-4C210D7CB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622496"/>
              </p:ext>
            </p:extLst>
          </p:nvPr>
        </p:nvGraphicFramePr>
        <p:xfrm>
          <a:off x="329876" y="4495800"/>
          <a:ext cx="9208337" cy="327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1902BCE-6D01-664A-BF72-E935881759B1}"/>
              </a:ext>
            </a:extLst>
          </p:cNvPr>
          <p:cNvSpPr txBox="1"/>
          <p:nvPr/>
        </p:nvSpPr>
        <p:spPr>
          <a:xfrm>
            <a:off x="4178654" y="4531090"/>
            <a:ext cx="5063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Private</a:t>
            </a:r>
            <a:r>
              <a:rPr lang="en-GB"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Sector</a:t>
            </a:r>
            <a:endParaRPr lang="en-GB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568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7261-37FE-F70A-4EB4-ADC3F024A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52421"/>
            <a:ext cx="9385813" cy="430887"/>
          </a:xfrm>
        </p:spPr>
        <p:txBody>
          <a:bodyPr/>
          <a:lstStyle/>
          <a:p>
            <a:r>
              <a:rPr lang="en-GB" sz="2800" spc="55" dirty="0">
                <a:latin typeface="Garamond" panose="02020404030301010803" pitchFamily="18" charset="0"/>
              </a:rPr>
              <a:t>PAY COMPOSITION FY23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B347B274-0D7D-7CB9-6452-6D76705130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7D64AEA-3363-9EAE-4EE4-96BE6D5A97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265836"/>
              </p:ext>
            </p:extLst>
          </p:nvPr>
        </p:nvGraphicFramePr>
        <p:xfrm>
          <a:off x="533400" y="3048001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6E78AB-4D8B-6D5E-A392-DE42EBD53F3F}"/>
              </a:ext>
            </a:extLst>
          </p:cNvPr>
          <p:cNvSpPr txBox="1"/>
          <p:nvPr/>
        </p:nvSpPr>
        <p:spPr>
          <a:xfrm>
            <a:off x="152399" y="2277069"/>
            <a:ext cx="8610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>
                <a:latin typeface="Garamond"/>
                <a:cs typeface="Garamond"/>
              </a:rPr>
              <a:t>PSU pay structures vary far less than those in the private sector and skew heavily towards the fixed-pay side</a:t>
            </a:r>
            <a:r>
              <a:rPr lang="en-US" sz="1800" dirty="0">
                <a:solidFill>
                  <a:srgbClr val="FFC000"/>
                </a:solidFill>
                <a:latin typeface="Garamond"/>
                <a:cs typeface="Garamo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348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7261-37FE-F70A-4EB4-ADC3F024A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52421"/>
            <a:ext cx="9385813" cy="430887"/>
          </a:xfrm>
        </p:spPr>
        <p:txBody>
          <a:bodyPr/>
          <a:lstStyle/>
          <a:p>
            <a:r>
              <a:rPr lang="en-GB" sz="2800" spc="55" dirty="0">
                <a:latin typeface="Garamond" panose="02020404030301010803" pitchFamily="18" charset="0"/>
              </a:rPr>
              <a:t>EXECUTIVE PAY RATIOS FY23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B347B274-0D7D-7CB9-6452-6D76705130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E78AB-4D8B-6D5E-A392-DE42EBD53F3F}"/>
              </a:ext>
            </a:extLst>
          </p:cNvPr>
          <p:cNvSpPr txBox="1"/>
          <p:nvPr/>
        </p:nvSpPr>
        <p:spPr>
          <a:xfrm>
            <a:off x="152400" y="2383142"/>
            <a:ext cx="86106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CEOs generally earn a bit more than CMDs, but ~3 times as much as CFOs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With the exception of foreign MNCs (~40% less) and unlisted firms (40% more), CEO and CMD pay is broadly equal across companies by size and ownership.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E30A022-6C73-6466-977F-810F934D9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525034"/>
              </p:ext>
            </p:extLst>
          </p:nvPr>
        </p:nvGraphicFramePr>
        <p:xfrm>
          <a:off x="990600" y="3848582"/>
          <a:ext cx="6934199" cy="350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631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84EA-1AB4-4F6C-12CF-8D0B7EDC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3" y="1652989"/>
            <a:ext cx="9385813" cy="430887"/>
          </a:xfrm>
        </p:spPr>
        <p:txBody>
          <a:bodyPr/>
          <a:lstStyle/>
          <a:p>
            <a:r>
              <a:rPr lang="en-GB" sz="2800" dirty="0">
                <a:latin typeface="Garamond" panose="02020404030301010803" pitchFamily="18" charset="0"/>
              </a:rPr>
              <a:t>GENDER PAY GAPS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D370F309-3F5E-9BC1-891F-6CB6CE913E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A1285B9-DCA6-D09E-4361-50CAB7720BFA}"/>
              </a:ext>
            </a:extLst>
          </p:cNvPr>
          <p:cNvGrpSpPr/>
          <p:nvPr/>
        </p:nvGrpSpPr>
        <p:grpSpPr>
          <a:xfrm>
            <a:off x="1600200" y="4495800"/>
            <a:ext cx="6616665" cy="2955805"/>
            <a:chOff x="170603" y="3209145"/>
            <a:chExt cx="6616665" cy="2955805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00FD4562-4657-566C-D602-894AE7BFF8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48469660"/>
                </p:ext>
              </p:extLst>
            </p:nvPr>
          </p:nvGraphicFramePr>
          <p:xfrm>
            <a:off x="170603" y="3224974"/>
            <a:ext cx="3441165" cy="28130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7136A1-BC57-68F4-E334-6B27214966E9}"/>
                </a:ext>
              </a:extLst>
            </p:cNvPr>
            <p:cNvSpPr txBox="1"/>
            <p:nvPr/>
          </p:nvSpPr>
          <p:spPr>
            <a:xfrm>
              <a:off x="1036081" y="3209145"/>
              <a:ext cx="1285612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4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Private Sector </a:t>
              </a:r>
              <a:endParaRPr kumimoji="0" lang="en-IN" sz="144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BF7BF1-12DE-6AE2-10DB-5196275D1F23}"/>
                </a:ext>
              </a:extLst>
            </p:cNvPr>
            <p:cNvSpPr txBox="1"/>
            <p:nvPr/>
          </p:nvSpPr>
          <p:spPr>
            <a:xfrm>
              <a:off x="4726673" y="3209145"/>
              <a:ext cx="774358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4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PSUs*</a:t>
              </a:r>
              <a:endParaRPr kumimoji="0" lang="en-IN" sz="144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8FCE72E7-3012-5768-6108-318D941DBF9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9419030"/>
                </p:ext>
              </p:extLst>
            </p:nvPr>
          </p:nvGraphicFramePr>
          <p:xfrm>
            <a:off x="3681674" y="3394538"/>
            <a:ext cx="3105594" cy="27704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A328459-B5C8-2198-748F-304F4884956E}"/>
              </a:ext>
            </a:extLst>
          </p:cNvPr>
          <p:cNvSpPr txBox="1"/>
          <p:nvPr/>
        </p:nvSpPr>
        <p:spPr>
          <a:xfrm>
            <a:off x="3693102" y="4694756"/>
            <a:ext cx="11031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>
                <a:latin typeface="Garamond" panose="02020404030301010803" pitchFamily="18" charset="0"/>
              </a:rPr>
              <a:t>Mean (Rs million)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9EA9EE-2437-3AB6-89A8-EE99AD562A15}"/>
              </a:ext>
            </a:extLst>
          </p:cNvPr>
          <p:cNvSpPr txBox="1"/>
          <p:nvPr/>
        </p:nvSpPr>
        <p:spPr>
          <a:xfrm>
            <a:off x="7000534" y="4681193"/>
            <a:ext cx="11031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>
                <a:latin typeface="Garamond" panose="02020404030301010803" pitchFamily="18" charset="0"/>
              </a:rPr>
              <a:t>Mean (Rs million)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40C39-1A2F-432D-EC1D-07D19FB79FA7}"/>
              </a:ext>
            </a:extLst>
          </p:cNvPr>
          <p:cNvSpPr txBox="1"/>
          <p:nvPr/>
        </p:nvSpPr>
        <p:spPr>
          <a:xfrm>
            <a:off x="381000" y="2327374"/>
            <a:ext cx="8534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>
                <a:latin typeface="Garamond"/>
                <a:cs typeface="Garamond"/>
              </a:rPr>
              <a:t>Substantial gender-related pay gaps exist across designations in the private sector, with men earning more than twice as much as women in some positions.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Garamond"/>
                <a:cs typeface="Garamond"/>
              </a:rPr>
              <a:t>The pay gaps in the PSU world is comparatively lesser with the highest being almost double pay for males than females in CS positions.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latin typeface="Garamond"/>
                <a:cs typeface="Garamond"/>
              </a:rPr>
              <a:t>The gap between the mean pay of NEDs in the private sector is considerably large.</a:t>
            </a:r>
          </a:p>
        </p:txBody>
      </p:sp>
    </p:spTree>
    <p:extLst>
      <p:ext uri="{BB962C8B-B14F-4D97-AF65-F5344CB8AC3E}">
        <p14:creationId xmlns:p14="http://schemas.microsoft.com/office/powerpoint/2010/main" val="784509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F6ACE-6CC2-CEDF-857B-8C7A26FC7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3" y="1652989"/>
            <a:ext cx="9385813" cy="430887"/>
          </a:xfrm>
        </p:spPr>
        <p:txBody>
          <a:bodyPr/>
          <a:lstStyle/>
          <a:p>
            <a:r>
              <a:rPr lang="en-GB" sz="2800" dirty="0">
                <a:latin typeface="Garamond" panose="02020404030301010803" pitchFamily="18" charset="0"/>
              </a:rPr>
              <a:t>GENDER DIVERSITY ON THE BOARD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6D519001-3021-BD33-34E0-B1D6576BBE2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13801B1-20C1-1392-AF85-335A4E48CBF5}"/>
              </a:ext>
            </a:extLst>
          </p:cNvPr>
          <p:cNvGrpSpPr/>
          <p:nvPr/>
        </p:nvGrpSpPr>
        <p:grpSpPr>
          <a:xfrm>
            <a:off x="841024" y="3886200"/>
            <a:ext cx="7264841" cy="3657177"/>
            <a:chOff x="1257297" y="6656380"/>
            <a:chExt cx="4550508" cy="258388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C17236-D2D0-E54F-8F32-A2ABAAD53579}"/>
                </a:ext>
              </a:extLst>
            </p:cNvPr>
            <p:cNvSpPr txBox="1"/>
            <p:nvPr/>
          </p:nvSpPr>
          <p:spPr>
            <a:xfrm>
              <a:off x="2283486" y="6656380"/>
              <a:ext cx="3524319" cy="22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4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% Companies with No Female Directors</a:t>
              </a:r>
              <a:endParaRPr kumimoji="0" lang="en-GB" sz="144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88E26740-6832-D487-AB48-4DB1EF25B88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40567492"/>
                </p:ext>
              </p:extLst>
            </p:nvPr>
          </p:nvGraphicFramePr>
          <p:xfrm>
            <a:off x="1257297" y="6878180"/>
            <a:ext cx="4343403" cy="23620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D0B0BC2-1666-0420-EF91-3B5280384D8A}"/>
              </a:ext>
            </a:extLst>
          </p:cNvPr>
          <p:cNvSpPr txBox="1"/>
          <p:nvPr/>
        </p:nvSpPr>
        <p:spPr>
          <a:xfrm>
            <a:off x="336292" y="2360886"/>
            <a:ext cx="82743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cs typeface="Garamond"/>
              </a:rPr>
              <a:t>The proportion of companies with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cs typeface="Garamond"/>
              </a:rPr>
              <a:t>no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cs typeface="Garamond"/>
              </a:rPr>
              <a:t> female directors on the Board fell from 4.7% in FY16 to below 4% in FY19, and further to 3.1% in FY23 in private listed companies. This suggests that diversity is starting to receive some attention. </a:t>
            </a:r>
          </a:p>
        </p:txBody>
      </p:sp>
    </p:spTree>
    <p:extLst>
      <p:ext uri="{BB962C8B-B14F-4D97-AF65-F5344CB8AC3E}">
        <p14:creationId xmlns:p14="http://schemas.microsoft.com/office/powerpoint/2010/main" val="90169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7F8F-8EC3-465F-FB58-56C26C2E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3" y="1652989"/>
            <a:ext cx="9385813" cy="430887"/>
          </a:xfrm>
        </p:spPr>
        <p:txBody>
          <a:bodyPr/>
          <a:lstStyle/>
          <a:p>
            <a:r>
              <a:rPr lang="en-GB" sz="2800" dirty="0">
                <a:latin typeface="Garamond" panose="02020404030301010803" pitchFamily="18" charset="0"/>
              </a:rPr>
              <a:t>OTHER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9242F-3C1E-344B-CF7B-3B1E6E3B2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293" y="2639220"/>
            <a:ext cx="8797925" cy="27469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The average aggregate compensation paid to Board members is Rs 59.6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mn</a:t>
            </a:r>
            <a:r>
              <a:rPr lang="en-US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but this rises sharply with company size, to an average of Rs 440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mn</a:t>
            </a:r>
            <a:r>
              <a:rPr lang="en-US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among large caps.</a:t>
            </a:r>
            <a:endParaRPr lang="en-US" sz="1800" dirty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b="1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Compensation levels, across all executive positions, rose sharply in FY23</a:t>
            </a:r>
            <a:r>
              <a:rPr lang="en-IN" sz="1800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Private sector CEOs were the highest paid with an average CTC of Rs 38.7 </a:t>
            </a:r>
            <a:r>
              <a:rPr lang="en-IN" sz="1800" kern="12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mn</a:t>
            </a:r>
            <a:r>
              <a:rPr lang="en-IN" sz="1800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surpassing the mean CMD CTC</a:t>
            </a:r>
            <a:r>
              <a:rPr lang="en-IN" sz="1800" kern="12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. </a:t>
            </a:r>
            <a:endParaRPr lang="en-US" sz="1800" dirty="0"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NEDs earn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on average,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21% of their compensation as variable pay in the private sector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compared to 3% in PSUs. </a:t>
            </a:r>
            <a:endParaRPr lang="en-US" sz="18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b="1" dirty="0">
                <a:solidFill>
                  <a:srgbClr val="000000"/>
                </a:solidFill>
                <a:latin typeface="Garamond"/>
              </a:rPr>
              <a:t>Women remain grossly under-represented in C-Suite and Board positions</a:t>
            </a:r>
            <a:r>
              <a:rPr lang="en-IN" sz="1800" dirty="0">
                <a:solidFill>
                  <a:srgbClr val="000000"/>
                </a:solidFill>
                <a:latin typeface="Garamond"/>
              </a:rPr>
              <a:t>. Private and PSU Boards have only 2 female Directors on average, as opposed to ~11 male Directors. </a:t>
            </a:r>
            <a:endParaRPr lang="en-US" sz="1800" dirty="0">
              <a:solidFill>
                <a:srgbClr val="000000"/>
              </a:solidFill>
              <a:latin typeface="Garam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8036CED1-C841-FD69-23B7-5EE695FD734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2F1CF9-17FD-FF14-4495-137F7FF66C15}"/>
              </a:ext>
            </a:extLst>
          </p:cNvPr>
          <p:cNvSpPr txBox="1"/>
          <p:nvPr/>
        </p:nvSpPr>
        <p:spPr>
          <a:xfrm>
            <a:off x="336293" y="6339544"/>
            <a:ext cx="91887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165">
              <a:lnSpc>
                <a:spcPct val="100000"/>
              </a:lnSpc>
            </a:pPr>
            <a:r>
              <a:rPr lang="en-US" sz="1600" i="1" spc="-90" dirty="0">
                <a:latin typeface="Garamond" panose="02020404030301010803" pitchFamily="18" charset="0"/>
                <a:cs typeface="Times New Roman"/>
              </a:rPr>
              <a:t>The</a:t>
            </a:r>
            <a:r>
              <a:rPr lang="en-US" sz="1600" i="1" spc="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160" dirty="0">
                <a:latin typeface="Garamond" panose="02020404030301010803" pitchFamily="18" charset="0"/>
                <a:cs typeface="Times New Roman"/>
              </a:rPr>
              <a:t>above</a:t>
            </a:r>
            <a:r>
              <a:rPr lang="en-US" sz="1600" i="1" spc="3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120" dirty="0">
                <a:latin typeface="Garamond" panose="02020404030301010803" pitchFamily="18" charset="0"/>
                <a:cs typeface="Times New Roman"/>
              </a:rPr>
              <a:t>highlights</a:t>
            </a:r>
            <a:r>
              <a:rPr lang="en-US" sz="1600" i="1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140" dirty="0">
                <a:latin typeface="Garamond" panose="02020404030301010803" pitchFamily="18" charset="0"/>
                <a:cs typeface="Times New Roman"/>
              </a:rPr>
              <a:t>are</a:t>
            </a:r>
            <a:r>
              <a:rPr lang="en-US" sz="1600" i="1" spc="3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165" dirty="0">
                <a:latin typeface="Garamond" panose="02020404030301010803" pitchFamily="18" charset="0"/>
                <a:cs typeface="Times New Roman"/>
              </a:rPr>
              <a:t>some</a:t>
            </a:r>
            <a:r>
              <a:rPr lang="en-US" sz="1600" i="1" spc="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135" dirty="0">
                <a:latin typeface="Garamond" panose="02020404030301010803" pitchFamily="18" charset="0"/>
                <a:cs typeface="Times New Roman"/>
              </a:rPr>
              <a:t>high-level</a:t>
            </a:r>
            <a:r>
              <a:rPr lang="en-US" sz="1600" i="1" spc="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110" dirty="0">
                <a:latin typeface="Garamond" panose="02020404030301010803" pitchFamily="18" charset="0"/>
                <a:cs typeface="Times New Roman"/>
              </a:rPr>
              <a:t>examples.</a:t>
            </a:r>
            <a:r>
              <a:rPr lang="en-US" sz="1600" i="1" spc="7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90" dirty="0">
                <a:latin typeface="Garamond" panose="02020404030301010803" pitchFamily="18" charset="0"/>
                <a:cs typeface="Times New Roman"/>
              </a:rPr>
              <a:t>The</a:t>
            </a:r>
            <a:r>
              <a:rPr lang="en-US" sz="1600" i="1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85" dirty="0">
                <a:latin typeface="Garamond" panose="02020404030301010803" pitchFamily="18" charset="0"/>
                <a:cs typeface="Times New Roman"/>
              </a:rPr>
              <a:t>full</a:t>
            </a:r>
            <a:r>
              <a:rPr lang="en-US" sz="1600" i="1" spc="5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125" dirty="0">
                <a:latin typeface="Garamond" panose="02020404030301010803" pitchFamily="18" charset="0"/>
                <a:cs typeface="Times New Roman"/>
              </a:rPr>
              <a:t>report</a:t>
            </a:r>
            <a:r>
              <a:rPr lang="en-US" sz="1600" i="1" spc="3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125" dirty="0">
                <a:latin typeface="Garamond" panose="02020404030301010803" pitchFamily="18" charset="0"/>
                <a:cs typeface="Times New Roman"/>
              </a:rPr>
              <a:t>contains</a:t>
            </a:r>
            <a:r>
              <a:rPr lang="en-US" sz="1600" i="1" spc="3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125" dirty="0">
                <a:latin typeface="Garamond" panose="02020404030301010803" pitchFamily="18" charset="0"/>
                <a:cs typeface="Times New Roman"/>
              </a:rPr>
              <a:t>detailed</a:t>
            </a:r>
            <a:r>
              <a:rPr lang="en-US" sz="1600" i="1" spc="4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110" dirty="0">
                <a:latin typeface="Garamond" panose="02020404030301010803" pitchFamily="18" charset="0"/>
                <a:cs typeface="Times New Roman"/>
              </a:rPr>
              <a:t>insights,</a:t>
            </a:r>
            <a:r>
              <a:rPr lang="en-US" sz="1600" i="1" spc="3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120" dirty="0">
                <a:latin typeface="Garamond" panose="02020404030301010803" pitchFamily="18" charset="0"/>
                <a:cs typeface="Times New Roman"/>
              </a:rPr>
              <a:t>cross-tabulations</a:t>
            </a:r>
            <a:r>
              <a:rPr lang="en-US" sz="1600" i="1" spc="6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114" dirty="0">
                <a:latin typeface="Garamond" panose="02020404030301010803" pitchFamily="18" charset="0"/>
                <a:cs typeface="Times New Roman"/>
              </a:rPr>
              <a:t>and</a:t>
            </a:r>
            <a:r>
              <a:rPr lang="en-US" sz="1600" i="1" spc="4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150" dirty="0">
                <a:latin typeface="Garamond" panose="02020404030301010803" pitchFamily="18" charset="0"/>
                <a:cs typeface="Times New Roman"/>
              </a:rPr>
              <a:t>role</a:t>
            </a:r>
            <a:r>
              <a:rPr lang="en-US" sz="1600" i="1" spc="3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150" dirty="0">
                <a:latin typeface="Garamond" panose="02020404030301010803" pitchFamily="18" charset="0"/>
                <a:cs typeface="Times New Roman"/>
              </a:rPr>
              <a:t>specific</a:t>
            </a:r>
            <a:r>
              <a:rPr lang="en-US" sz="1600" i="1" spc="3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i="1" spc="-130" dirty="0">
                <a:latin typeface="Garamond" panose="02020404030301010803" pitchFamily="18" charset="0"/>
                <a:cs typeface="Times New Roman"/>
              </a:rPr>
              <a:t>segmentations.</a:t>
            </a:r>
            <a:endParaRPr lang="en-US" sz="1600" dirty="0">
              <a:latin typeface="Garamond" panose="02020404030301010803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101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558" y="2587294"/>
            <a:ext cx="1388745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sz="1450" b="1" spc="5" dirty="0">
                <a:latin typeface="Times New Roman"/>
                <a:cs typeface="Times New Roman"/>
              </a:rPr>
              <a:t>Introduction</a:t>
            </a:r>
            <a:r>
              <a:rPr sz="1450" b="1" spc="-35" dirty="0">
                <a:latin typeface="Times New Roman"/>
                <a:cs typeface="Times New Roman"/>
              </a:rPr>
              <a:t> </a:t>
            </a:r>
            <a:r>
              <a:rPr sz="1450" b="1" spc="-5" dirty="0">
                <a:latin typeface="Times New Roman"/>
                <a:cs typeface="Times New Roman"/>
              </a:rPr>
              <a:t>and </a:t>
            </a:r>
            <a:r>
              <a:rPr sz="1450" b="1" spc="-345" dirty="0">
                <a:latin typeface="Times New Roman"/>
                <a:cs typeface="Times New Roman"/>
              </a:rPr>
              <a:t> </a:t>
            </a:r>
            <a:r>
              <a:rPr sz="1450" b="1" spc="-5" dirty="0">
                <a:latin typeface="Times New Roman"/>
                <a:cs typeface="Times New Roman"/>
              </a:rPr>
              <a:t>Overview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28088"/>
            <a:ext cx="7040880" cy="5080"/>
          </a:xfrm>
          <a:custGeom>
            <a:avLst/>
            <a:gdLst/>
            <a:ahLst/>
            <a:cxnLst/>
            <a:rect l="l" t="t" r="r" b="b"/>
            <a:pathLst>
              <a:path w="7040880" h="5080">
                <a:moveTo>
                  <a:pt x="7040880" y="4571"/>
                </a:moveTo>
                <a:lnTo>
                  <a:pt x="0" y="4571"/>
                </a:lnTo>
                <a:lnTo>
                  <a:pt x="0" y="0"/>
                </a:lnTo>
                <a:lnTo>
                  <a:pt x="7040880" y="0"/>
                </a:lnTo>
                <a:lnTo>
                  <a:pt x="7040880" y="4571"/>
                </a:lnTo>
                <a:close/>
              </a:path>
            </a:pathLst>
          </a:custGeom>
          <a:solidFill>
            <a:srgbClr val="ED7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6293" y="1652989"/>
            <a:ext cx="2659380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spc="-45" dirty="0"/>
              <a:t>T</a:t>
            </a:r>
            <a:r>
              <a:rPr spc="-45" dirty="0"/>
              <a:t>ABLE</a:t>
            </a:r>
            <a:r>
              <a:rPr spc="90" dirty="0"/>
              <a:t> </a:t>
            </a:r>
            <a:r>
              <a:rPr spc="10" dirty="0"/>
              <a:t>OF</a:t>
            </a:r>
            <a:r>
              <a:rPr spc="80" dirty="0"/>
              <a:t> </a:t>
            </a:r>
            <a:r>
              <a:rPr spc="50" dirty="0"/>
              <a:t>CONTENTS</a:t>
            </a:r>
            <a:endParaRPr sz="23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3311" y="1438655"/>
            <a:ext cx="815339" cy="52120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375916" y="2636519"/>
            <a:ext cx="163195" cy="373380"/>
          </a:xfrm>
          <a:custGeom>
            <a:avLst/>
            <a:gdLst/>
            <a:ahLst/>
            <a:cxnLst/>
            <a:rect l="l" t="t" r="r" b="b"/>
            <a:pathLst>
              <a:path w="163194" h="373380">
                <a:moveTo>
                  <a:pt x="74676" y="373380"/>
                </a:moveTo>
                <a:lnTo>
                  <a:pt x="0" y="373380"/>
                </a:lnTo>
                <a:lnTo>
                  <a:pt x="88392" y="187452"/>
                </a:lnTo>
                <a:lnTo>
                  <a:pt x="0" y="0"/>
                </a:lnTo>
                <a:lnTo>
                  <a:pt x="74676" y="0"/>
                </a:lnTo>
                <a:lnTo>
                  <a:pt x="163068" y="187452"/>
                </a:lnTo>
                <a:lnTo>
                  <a:pt x="74676" y="373380"/>
                </a:lnTo>
                <a:close/>
              </a:path>
            </a:pathLst>
          </a:custGeom>
          <a:solidFill>
            <a:srgbClr val="C459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24412" y="2476012"/>
            <a:ext cx="2304788" cy="93551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IN" sz="1450" spc="-20" dirty="0">
                <a:latin typeface="Times New Roman"/>
                <a:cs typeface="Times New Roman"/>
              </a:rPr>
              <a:t>Data sources and definitions</a:t>
            </a:r>
            <a:endParaRPr sz="1450" dirty="0">
              <a:latin typeface="Times New Roman"/>
              <a:cs typeface="Times New Roman"/>
            </a:endParaRPr>
          </a:p>
          <a:p>
            <a:pPr marL="154305" indent="-142240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154940" algn="l"/>
              </a:tabLst>
            </a:pPr>
            <a:r>
              <a:rPr sz="1450" spc="-15" dirty="0">
                <a:latin typeface="Times New Roman"/>
                <a:cs typeface="Times New Roman"/>
              </a:rPr>
              <a:t>Glossary</a:t>
            </a:r>
            <a:r>
              <a:rPr sz="1450" spc="10" dirty="0">
                <a:latin typeface="Times New Roman"/>
                <a:cs typeface="Times New Roman"/>
              </a:rPr>
              <a:t> of</a:t>
            </a:r>
            <a:r>
              <a:rPr sz="1450" spc="16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terms</a:t>
            </a:r>
            <a:endParaRPr lang="en-IN" sz="1450" spc="10" dirty="0">
              <a:latin typeface="Times New Roman"/>
              <a:cs typeface="Times New Roman"/>
            </a:endParaRPr>
          </a:p>
          <a:p>
            <a:pPr marL="154305" indent="-142240">
              <a:spcBef>
                <a:spcPts val="50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IN" sz="1450" spc="-10" dirty="0">
                <a:latin typeface="Times New Roman"/>
                <a:cs typeface="Times New Roman"/>
              </a:rPr>
              <a:t>Company</a:t>
            </a:r>
            <a:r>
              <a:rPr lang="en-IN" sz="1450" spc="-60" dirty="0">
                <a:latin typeface="Times New Roman"/>
                <a:cs typeface="Times New Roman"/>
              </a:rPr>
              <a:t> </a:t>
            </a:r>
            <a:r>
              <a:rPr lang="en-IN" sz="1450" spc="-10" dirty="0">
                <a:latin typeface="Times New Roman"/>
                <a:cs typeface="Times New Roman"/>
              </a:rPr>
              <a:t>demographics</a:t>
            </a:r>
            <a:endParaRPr sz="1450" dirty="0">
              <a:latin typeface="Times New Roman"/>
              <a:cs typeface="Times New Roman"/>
            </a:endParaRPr>
          </a:p>
          <a:p>
            <a:pPr marL="154305" indent="-14224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154940" algn="l"/>
              </a:tabLst>
            </a:pPr>
            <a:r>
              <a:rPr sz="1450" spc="-20" dirty="0">
                <a:latin typeface="Times New Roman"/>
                <a:cs typeface="Times New Roman"/>
              </a:rPr>
              <a:t>Executive</a:t>
            </a:r>
            <a:r>
              <a:rPr sz="1450" spc="-15" dirty="0">
                <a:latin typeface="Times New Roman"/>
                <a:cs typeface="Times New Roman"/>
              </a:rPr>
              <a:t> summary</a:t>
            </a:r>
            <a:endParaRPr sz="145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7558" y="3820161"/>
            <a:ext cx="1332230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sz="1450" b="1" spc="-5" dirty="0">
                <a:latin typeface="Times New Roman"/>
                <a:cs typeface="Times New Roman"/>
              </a:rPr>
              <a:t>Company </a:t>
            </a:r>
            <a:r>
              <a:rPr sz="1450" b="1" spc="-15" dirty="0">
                <a:latin typeface="Times New Roman"/>
                <a:cs typeface="Times New Roman"/>
              </a:rPr>
              <a:t>Board </a:t>
            </a:r>
            <a:r>
              <a:rPr sz="1450" b="1" spc="-350" dirty="0">
                <a:latin typeface="Times New Roman"/>
                <a:cs typeface="Times New Roman"/>
              </a:rPr>
              <a:t> </a:t>
            </a:r>
            <a:r>
              <a:rPr sz="1450" b="1" dirty="0">
                <a:latin typeface="Times New Roman"/>
                <a:cs typeface="Times New Roman"/>
              </a:rPr>
              <a:t>Metrics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" y="3409950"/>
            <a:ext cx="9923145" cy="0"/>
          </a:xfrm>
          <a:custGeom>
            <a:avLst/>
            <a:gdLst/>
            <a:ahLst/>
            <a:cxnLst/>
            <a:rect l="l" t="t" r="r" b="b"/>
            <a:pathLst>
              <a:path w="9923145">
                <a:moveTo>
                  <a:pt x="0" y="0"/>
                </a:moveTo>
                <a:lnTo>
                  <a:pt x="9922763" y="0"/>
                </a:lnTo>
              </a:path>
            </a:pathLst>
          </a:custGeom>
          <a:ln w="4572">
            <a:solidFill>
              <a:srgbClr val="F2F2F2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7200" y="6553200"/>
            <a:ext cx="5318125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i="1" spc="-114" dirty="0">
                <a:latin typeface="Times New Roman"/>
                <a:cs typeface="Times New Roman"/>
              </a:rPr>
              <a:t>*by</a:t>
            </a:r>
            <a:r>
              <a:rPr sz="1300" i="1" spc="5" dirty="0">
                <a:latin typeface="Times New Roman"/>
                <a:cs typeface="Times New Roman"/>
              </a:rPr>
              <a:t> </a:t>
            </a:r>
            <a:r>
              <a:rPr sz="1300" i="1" spc="-135" dirty="0">
                <a:latin typeface="Times New Roman"/>
                <a:cs typeface="Times New Roman"/>
              </a:rPr>
              <a:t>sector,</a:t>
            </a:r>
            <a:r>
              <a:rPr sz="1300" i="1" spc="20" dirty="0">
                <a:latin typeface="Times New Roman"/>
                <a:cs typeface="Times New Roman"/>
              </a:rPr>
              <a:t> </a:t>
            </a:r>
            <a:r>
              <a:rPr lang="en-IN" sz="1300" i="1" spc="-125" dirty="0">
                <a:latin typeface="Times New Roman"/>
                <a:cs typeface="Times New Roman"/>
              </a:rPr>
              <a:t>market capitalisation</a:t>
            </a:r>
            <a:r>
              <a:rPr sz="1300" i="1" spc="-125" dirty="0">
                <a:latin typeface="Times New Roman"/>
                <a:cs typeface="Times New Roman"/>
              </a:rPr>
              <a:t>,</a:t>
            </a:r>
            <a:r>
              <a:rPr sz="1300" i="1" spc="15" dirty="0">
                <a:latin typeface="Times New Roman"/>
                <a:cs typeface="Times New Roman"/>
              </a:rPr>
              <a:t> </a:t>
            </a:r>
            <a:r>
              <a:rPr lang="en-IN" sz="1300" i="1" spc="-100" dirty="0">
                <a:latin typeface="Times New Roman"/>
                <a:cs typeface="Times New Roman"/>
              </a:rPr>
              <a:t>ownership</a:t>
            </a:r>
            <a:r>
              <a:rPr sz="1300" i="1" spc="-100" dirty="0">
                <a:latin typeface="Times New Roman"/>
                <a:cs typeface="Times New Roman"/>
              </a:rPr>
              <a:t>,</a:t>
            </a:r>
            <a:r>
              <a:rPr sz="1300" i="1" spc="15" dirty="0">
                <a:latin typeface="Times New Roman"/>
                <a:cs typeface="Times New Roman"/>
              </a:rPr>
              <a:t> </a:t>
            </a:r>
            <a:r>
              <a:rPr lang="en-IN" sz="1300" i="1" spc="15" dirty="0">
                <a:latin typeface="Times New Roman"/>
                <a:cs typeface="Times New Roman"/>
              </a:rPr>
              <a:t>company </a:t>
            </a:r>
            <a:r>
              <a:rPr sz="1300" i="1" spc="-150" dirty="0">
                <a:latin typeface="Times New Roman"/>
                <a:cs typeface="Times New Roman"/>
              </a:rPr>
              <a:t>age,</a:t>
            </a:r>
            <a:r>
              <a:rPr sz="1300" i="1" spc="-15" dirty="0">
                <a:latin typeface="Times New Roman"/>
                <a:cs typeface="Times New Roman"/>
              </a:rPr>
              <a:t> </a:t>
            </a:r>
            <a:r>
              <a:rPr lang="en-IN" sz="1300" i="1" spc="-105" dirty="0">
                <a:latin typeface="Times New Roman"/>
                <a:cs typeface="Times New Roman"/>
              </a:rPr>
              <a:t>ESG compliance, revenue band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24412" y="3843045"/>
            <a:ext cx="4133588" cy="18921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US" sz="1450" dirty="0">
                <a:latin typeface="Times New Roman"/>
                <a:cs typeface="Times New Roman"/>
              </a:rPr>
              <a:t>Board size and trends</a:t>
            </a:r>
          </a:p>
          <a:p>
            <a:pPr marL="154305" indent="-14224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US" sz="1450" dirty="0">
                <a:latin typeface="Times New Roman"/>
                <a:cs typeface="Times New Roman"/>
              </a:rPr>
              <a:t>Number of NEDs</a:t>
            </a:r>
          </a:p>
          <a:p>
            <a:pPr marL="154305" indent="-14224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US" sz="1450" dirty="0">
                <a:latin typeface="Times New Roman"/>
                <a:cs typeface="Times New Roman"/>
              </a:rPr>
              <a:t>Number of Independent Directors</a:t>
            </a:r>
          </a:p>
          <a:p>
            <a:pPr marL="154305" indent="-14224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US" sz="1450" dirty="0">
                <a:latin typeface="Times New Roman"/>
                <a:cs typeface="Times New Roman"/>
              </a:rPr>
              <a:t>Board independence</a:t>
            </a:r>
          </a:p>
          <a:p>
            <a:pPr marL="154305" indent="-14224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US" sz="1450" dirty="0">
                <a:latin typeface="Times New Roman"/>
                <a:cs typeface="Times New Roman"/>
              </a:rPr>
              <a:t>Promoter presence on the board</a:t>
            </a:r>
          </a:p>
          <a:p>
            <a:pPr marL="154305" indent="-14224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US" sz="1450" dirty="0">
                <a:latin typeface="Times New Roman"/>
                <a:cs typeface="Times New Roman"/>
              </a:rPr>
              <a:t>Number of board meetings</a:t>
            </a:r>
          </a:p>
          <a:p>
            <a:pPr marL="154305" indent="-14224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US" sz="1450" dirty="0">
                <a:latin typeface="Times New Roman"/>
                <a:cs typeface="Times New Roman"/>
              </a:rPr>
              <a:t>What makes ESG-compliant companies different?</a:t>
            </a:r>
          </a:p>
          <a:p>
            <a:pPr marL="154305" indent="-142240">
              <a:spcBef>
                <a:spcPts val="135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US" sz="1450" dirty="0">
                <a:latin typeface="Times New Roman"/>
                <a:cs typeface="Times New Roman"/>
              </a:rPr>
              <a:t>Cost of running a board</a:t>
            </a:r>
          </a:p>
        </p:txBody>
      </p:sp>
      <p:sp>
        <p:nvSpPr>
          <p:cNvPr id="12" name="object 12"/>
          <p:cNvSpPr/>
          <p:nvPr/>
        </p:nvSpPr>
        <p:spPr>
          <a:xfrm>
            <a:off x="2375916" y="3887723"/>
            <a:ext cx="163195" cy="373380"/>
          </a:xfrm>
          <a:custGeom>
            <a:avLst/>
            <a:gdLst/>
            <a:ahLst/>
            <a:cxnLst/>
            <a:rect l="l" t="t" r="r" b="b"/>
            <a:pathLst>
              <a:path w="163194" h="373379">
                <a:moveTo>
                  <a:pt x="74676" y="373380"/>
                </a:moveTo>
                <a:lnTo>
                  <a:pt x="0" y="373380"/>
                </a:lnTo>
                <a:lnTo>
                  <a:pt x="88392" y="185928"/>
                </a:lnTo>
                <a:lnTo>
                  <a:pt x="0" y="0"/>
                </a:lnTo>
                <a:lnTo>
                  <a:pt x="74676" y="0"/>
                </a:lnTo>
                <a:lnTo>
                  <a:pt x="163068" y="185928"/>
                </a:lnTo>
                <a:lnTo>
                  <a:pt x="74676" y="373380"/>
                </a:lnTo>
                <a:close/>
              </a:path>
            </a:pathLst>
          </a:custGeom>
          <a:solidFill>
            <a:srgbClr val="C4591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3" y="1652989"/>
            <a:ext cx="2659380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spc="-45" dirty="0"/>
              <a:t>T</a:t>
            </a:r>
            <a:r>
              <a:rPr spc="-45" dirty="0"/>
              <a:t>ABLE</a:t>
            </a:r>
            <a:r>
              <a:rPr spc="90" dirty="0"/>
              <a:t> </a:t>
            </a:r>
            <a:r>
              <a:rPr spc="10" dirty="0"/>
              <a:t>OF</a:t>
            </a:r>
            <a:r>
              <a:rPr spc="80" dirty="0"/>
              <a:t> </a:t>
            </a:r>
            <a:r>
              <a:rPr spc="50" dirty="0"/>
              <a:t>CONTENTS</a:t>
            </a:r>
            <a:endParaRPr sz="2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3311" y="1438655"/>
            <a:ext cx="815339" cy="52120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295144" y="2552700"/>
            <a:ext cx="165100" cy="373380"/>
          </a:xfrm>
          <a:custGeom>
            <a:avLst/>
            <a:gdLst/>
            <a:ahLst/>
            <a:cxnLst/>
            <a:rect l="l" t="t" r="r" b="b"/>
            <a:pathLst>
              <a:path w="165100" h="373380">
                <a:moveTo>
                  <a:pt x="76200" y="373380"/>
                </a:moveTo>
                <a:lnTo>
                  <a:pt x="0" y="373380"/>
                </a:lnTo>
                <a:lnTo>
                  <a:pt x="88392" y="187452"/>
                </a:lnTo>
                <a:lnTo>
                  <a:pt x="0" y="0"/>
                </a:lnTo>
                <a:lnTo>
                  <a:pt x="76200" y="0"/>
                </a:lnTo>
                <a:lnTo>
                  <a:pt x="164592" y="187452"/>
                </a:lnTo>
                <a:lnTo>
                  <a:pt x="76200" y="373380"/>
                </a:lnTo>
                <a:close/>
              </a:path>
            </a:pathLst>
          </a:custGeom>
          <a:solidFill>
            <a:srgbClr val="9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3399" y="5943120"/>
            <a:ext cx="5318125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1300" i="1" spc="-114" dirty="0">
                <a:latin typeface="Times New Roman"/>
                <a:cs typeface="Times New Roman"/>
              </a:rPr>
              <a:t>*by</a:t>
            </a:r>
            <a:r>
              <a:rPr lang="en-US" sz="1300" i="1" spc="5" dirty="0">
                <a:latin typeface="Times New Roman"/>
                <a:cs typeface="Times New Roman"/>
              </a:rPr>
              <a:t> </a:t>
            </a:r>
            <a:r>
              <a:rPr lang="en-US" sz="1300" i="1" spc="-135" dirty="0">
                <a:latin typeface="Times New Roman"/>
                <a:cs typeface="Times New Roman"/>
              </a:rPr>
              <a:t>sector,</a:t>
            </a:r>
            <a:r>
              <a:rPr lang="en-US" sz="1300" i="1" spc="20" dirty="0">
                <a:latin typeface="Times New Roman"/>
                <a:cs typeface="Times New Roman"/>
              </a:rPr>
              <a:t> </a:t>
            </a:r>
            <a:r>
              <a:rPr lang="en-US" sz="1300" i="1" spc="-125" dirty="0">
                <a:latin typeface="Times New Roman"/>
                <a:cs typeface="Times New Roman"/>
              </a:rPr>
              <a:t>market </a:t>
            </a:r>
            <a:r>
              <a:rPr lang="en-US" sz="1300" i="1" spc="-125" dirty="0" err="1">
                <a:latin typeface="Times New Roman"/>
                <a:cs typeface="Times New Roman"/>
              </a:rPr>
              <a:t>capitalisation</a:t>
            </a:r>
            <a:r>
              <a:rPr lang="en-US" sz="1300" i="1" spc="-125" dirty="0">
                <a:latin typeface="Times New Roman"/>
                <a:cs typeface="Times New Roman"/>
              </a:rPr>
              <a:t>,</a:t>
            </a:r>
            <a:r>
              <a:rPr lang="en-US" sz="1300" i="1" spc="15" dirty="0">
                <a:latin typeface="Times New Roman"/>
                <a:cs typeface="Times New Roman"/>
              </a:rPr>
              <a:t> </a:t>
            </a:r>
            <a:r>
              <a:rPr lang="en-US" sz="1300" i="1" spc="-100" dirty="0">
                <a:latin typeface="Times New Roman"/>
                <a:cs typeface="Times New Roman"/>
              </a:rPr>
              <a:t>ownership,</a:t>
            </a:r>
            <a:r>
              <a:rPr lang="en-US" sz="1300" i="1" spc="15" dirty="0">
                <a:latin typeface="Times New Roman"/>
                <a:cs typeface="Times New Roman"/>
              </a:rPr>
              <a:t> company </a:t>
            </a:r>
            <a:r>
              <a:rPr lang="en-US" sz="1300" i="1" spc="-150" dirty="0">
                <a:latin typeface="Times New Roman"/>
                <a:cs typeface="Times New Roman"/>
              </a:rPr>
              <a:t>age,</a:t>
            </a:r>
            <a:r>
              <a:rPr lang="en-US" sz="1300" i="1" spc="-15" dirty="0">
                <a:latin typeface="Times New Roman"/>
                <a:cs typeface="Times New Roman"/>
              </a:rPr>
              <a:t> </a:t>
            </a:r>
            <a:r>
              <a:rPr lang="en-US" sz="1300" i="1" spc="-105" dirty="0">
                <a:latin typeface="Times New Roman"/>
                <a:cs typeface="Times New Roman"/>
              </a:rPr>
              <a:t>ESG compliance, revenue band</a:t>
            </a:r>
            <a:endParaRPr lang="en-US" sz="13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065" y="2491237"/>
            <a:ext cx="1193800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5"/>
              </a:spcBef>
            </a:pPr>
            <a:r>
              <a:rPr sz="1450" b="1" spc="15" dirty="0">
                <a:latin typeface="Times New Roman"/>
                <a:cs typeface="Times New Roman"/>
              </a:rPr>
              <a:t>Executive </a:t>
            </a:r>
            <a:r>
              <a:rPr sz="1450" b="1" spc="20" dirty="0">
                <a:latin typeface="Times New Roman"/>
                <a:cs typeface="Times New Roman"/>
              </a:rPr>
              <a:t> </a:t>
            </a:r>
            <a:r>
              <a:rPr sz="1450" b="1" spc="-5" dirty="0">
                <a:latin typeface="Times New Roman"/>
                <a:cs typeface="Times New Roman"/>
              </a:rPr>
              <a:t>Directors’ </a:t>
            </a:r>
            <a:r>
              <a:rPr sz="1450" b="1" dirty="0">
                <a:latin typeface="Times New Roman"/>
                <a:cs typeface="Times New Roman"/>
              </a:rPr>
              <a:t> </a:t>
            </a:r>
            <a:r>
              <a:rPr sz="1450" b="1" spc="-40" dirty="0">
                <a:latin typeface="Times New Roman"/>
                <a:cs typeface="Times New Roman"/>
              </a:rPr>
              <a:t>C</a:t>
            </a:r>
            <a:r>
              <a:rPr sz="1450" b="1" spc="45" dirty="0">
                <a:latin typeface="Times New Roman"/>
                <a:cs typeface="Times New Roman"/>
              </a:rPr>
              <a:t>o</a:t>
            </a:r>
            <a:r>
              <a:rPr sz="1450" b="1" spc="50" dirty="0">
                <a:latin typeface="Times New Roman"/>
                <a:cs typeface="Times New Roman"/>
              </a:rPr>
              <a:t>m</a:t>
            </a:r>
            <a:r>
              <a:rPr sz="1450" b="1" spc="10" dirty="0">
                <a:latin typeface="Times New Roman"/>
                <a:cs typeface="Times New Roman"/>
              </a:rPr>
              <a:t>p</a:t>
            </a:r>
            <a:r>
              <a:rPr sz="1450" b="1" spc="35" dirty="0">
                <a:latin typeface="Times New Roman"/>
                <a:cs typeface="Times New Roman"/>
              </a:rPr>
              <a:t>e</a:t>
            </a:r>
            <a:r>
              <a:rPr sz="1450" b="1" spc="10" dirty="0">
                <a:latin typeface="Times New Roman"/>
                <a:cs typeface="Times New Roman"/>
              </a:rPr>
              <a:t>n</a:t>
            </a:r>
            <a:r>
              <a:rPr sz="1450" b="1" spc="60" dirty="0">
                <a:latin typeface="Times New Roman"/>
                <a:cs typeface="Times New Roman"/>
              </a:rPr>
              <a:t>s</a:t>
            </a:r>
            <a:r>
              <a:rPr sz="1450" b="1" spc="-15" dirty="0">
                <a:latin typeface="Times New Roman"/>
                <a:cs typeface="Times New Roman"/>
              </a:rPr>
              <a:t>a</a:t>
            </a:r>
            <a:r>
              <a:rPr sz="1450" b="1" spc="-25" dirty="0">
                <a:latin typeface="Times New Roman"/>
                <a:cs typeface="Times New Roman"/>
              </a:rPr>
              <a:t>t</a:t>
            </a:r>
            <a:r>
              <a:rPr sz="1450" b="1" spc="10" dirty="0">
                <a:latin typeface="Times New Roman"/>
                <a:cs typeface="Times New Roman"/>
              </a:rPr>
              <a:t>i</a:t>
            </a:r>
            <a:r>
              <a:rPr sz="1450" b="1" spc="60" dirty="0">
                <a:latin typeface="Times New Roman"/>
                <a:cs typeface="Times New Roman"/>
              </a:rPr>
              <a:t>o</a:t>
            </a:r>
            <a:r>
              <a:rPr sz="1450" b="1" spc="15" dirty="0">
                <a:latin typeface="Times New Roman"/>
                <a:cs typeface="Times New Roman"/>
              </a:rPr>
              <a:t>n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9637" y="2439379"/>
            <a:ext cx="6503670" cy="2834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554355" indent="-142240">
              <a:lnSpc>
                <a:spcPct val="102099"/>
              </a:lnSpc>
              <a:spcBef>
                <a:spcPts val="100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US" sz="1450" spc="-30" dirty="0">
                <a:latin typeface="Times New Roman"/>
                <a:cs typeface="Times New Roman"/>
              </a:rPr>
              <a:t>Total</a:t>
            </a:r>
            <a:r>
              <a:rPr lang="en-US" sz="1450" spc="30" dirty="0">
                <a:latin typeface="Times New Roman"/>
                <a:cs typeface="Times New Roman"/>
              </a:rPr>
              <a:t> </a:t>
            </a:r>
            <a:r>
              <a:rPr lang="en-US" sz="1450" spc="-55" dirty="0">
                <a:latin typeface="Times New Roman"/>
                <a:cs typeface="Times New Roman"/>
              </a:rPr>
              <a:t>pay</a:t>
            </a:r>
            <a:r>
              <a:rPr lang="en-US" sz="1450" spc="20" dirty="0">
                <a:latin typeface="Times New Roman"/>
                <a:cs typeface="Times New Roman"/>
              </a:rPr>
              <a:t> </a:t>
            </a:r>
            <a:r>
              <a:rPr lang="en-US" sz="1450" spc="-35" dirty="0">
                <a:latin typeface="Times New Roman"/>
                <a:cs typeface="Times New Roman"/>
              </a:rPr>
              <a:t>(FY19-23)</a:t>
            </a:r>
            <a:r>
              <a:rPr lang="en-US" sz="1450" spc="45" dirty="0">
                <a:latin typeface="Times New Roman"/>
                <a:cs typeface="Times New Roman"/>
              </a:rPr>
              <a:t> </a:t>
            </a:r>
            <a:r>
              <a:rPr lang="en-US" sz="1450" spc="-55" dirty="0">
                <a:latin typeface="Times New Roman"/>
                <a:cs typeface="Times New Roman"/>
              </a:rPr>
              <a:t>by</a:t>
            </a:r>
            <a:r>
              <a:rPr lang="en-US" sz="1450" spc="20" dirty="0">
                <a:latin typeface="Times New Roman"/>
                <a:cs typeface="Times New Roman"/>
              </a:rPr>
              <a:t> </a:t>
            </a:r>
            <a:r>
              <a:rPr lang="en-US" sz="1450" spc="-50" dirty="0">
                <a:latin typeface="Times New Roman"/>
                <a:cs typeface="Times New Roman"/>
              </a:rPr>
              <a:t>levels:</a:t>
            </a:r>
            <a:r>
              <a:rPr lang="en-US" sz="1450" spc="20" dirty="0">
                <a:latin typeface="Times New Roman"/>
                <a:cs typeface="Times New Roman"/>
              </a:rPr>
              <a:t> CMDs, </a:t>
            </a:r>
            <a:r>
              <a:rPr lang="en-US" sz="1450" spc="45" dirty="0">
                <a:latin typeface="Times New Roman"/>
                <a:cs typeface="Times New Roman"/>
              </a:rPr>
              <a:t>CEOs,</a:t>
            </a:r>
            <a:r>
              <a:rPr lang="en-US" sz="1450" spc="35" dirty="0">
                <a:latin typeface="Times New Roman"/>
                <a:cs typeface="Times New Roman"/>
              </a:rPr>
              <a:t> </a:t>
            </a:r>
            <a:r>
              <a:rPr lang="en-US" sz="1450" dirty="0">
                <a:latin typeface="Times New Roman"/>
                <a:cs typeface="Times New Roman"/>
              </a:rPr>
              <a:t>CFOs,</a:t>
            </a:r>
            <a:r>
              <a:rPr lang="en-US" sz="1450" spc="20" dirty="0">
                <a:latin typeface="Times New Roman"/>
                <a:cs typeface="Times New Roman"/>
              </a:rPr>
              <a:t> </a:t>
            </a:r>
            <a:r>
              <a:rPr lang="en-US" sz="1450" spc="-20" dirty="0">
                <a:latin typeface="Times New Roman"/>
                <a:cs typeface="Times New Roman"/>
              </a:rPr>
              <a:t>Executive</a:t>
            </a:r>
            <a:r>
              <a:rPr lang="en-US" sz="1450" spc="20" dirty="0">
                <a:latin typeface="Times New Roman"/>
                <a:cs typeface="Times New Roman"/>
              </a:rPr>
              <a:t> </a:t>
            </a:r>
            <a:r>
              <a:rPr lang="en-US" sz="1450" spc="-10" dirty="0">
                <a:latin typeface="Times New Roman"/>
                <a:cs typeface="Times New Roman"/>
              </a:rPr>
              <a:t>Directors, </a:t>
            </a:r>
            <a:r>
              <a:rPr lang="en-US" sz="1450" spc="-350" dirty="0">
                <a:latin typeface="Times New Roman"/>
                <a:cs typeface="Times New Roman"/>
              </a:rPr>
              <a:t> </a:t>
            </a:r>
            <a:r>
              <a:rPr lang="en-US" sz="1450" spc="-10" dirty="0">
                <a:latin typeface="Times New Roman"/>
                <a:cs typeface="Times New Roman"/>
              </a:rPr>
              <a:t>Company</a:t>
            </a:r>
            <a:r>
              <a:rPr lang="en-US" sz="1450" spc="-25" dirty="0">
                <a:latin typeface="Times New Roman"/>
                <a:cs typeface="Times New Roman"/>
              </a:rPr>
              <a:t> Secretaries</a:t>
            </a:r>
          </a:p>
          <a:p>
            <a:pPr marL="154305" marR="554355" indent="-142240">
              <a:lnSpc>
                <a:spcPct val="102099"/>
              </a:lnSpc>
              <a:spcBef>
                <a:spcPts val="100"/>
              </a:spcBef>
              <a:buFont typeface="Arial MT"/>
              <a:buChar char="•"/>
              <a:tabLst>
                <a:tab pos="154940" algn="l"/>
              </a:tabLst>
            </a:pPr>
            <a:r>
              <a:rPr sz="1450" spc="-30" dirty="0">
                <a:latin typeface="Times New Roman"/>
                <a:cs typeface="Times New Roman"/>
              </a:rPr>
              <a:t>Total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-55" dirty="0">
                <a:latin typeface="Times New Roman"/>
                <a:cs typeface="Times New Roman"/>
              </a:rPr>
              <a:t>pay</a:t>
            </a:r>
            <a:r>
              <a:rPr lang="en-US" sz="1450" spc="15" dirty="0">
                <a:latin typeface="Times New Roman"/>
                <a:cs typeface="Times New Roman"/>
              </a:rPr>
              <a:t>: M</a:t>
            </a:r>
            <a:r>
              <a:rPr sz="1450" spc="-25" dirty="0">
                <a:latin typeface="Times New Roman"/>
                <a:cs typeface="Times New Roman"/>
              </a:rPr>
              <a:t>eans,</a:t>
            </a:r>
            <a:r>
              <a:rPr sz="1450" spc="15" dirty="0">
                <a:latin typeface="Times New Roman"/>
                <a:cs typeface="Times New Roman"/>
              </a:rPr>
              <a:t> </a:t>
            </a:r>
            <a:r>
              <a:rPr sz="1450" spc="-25" dirty="0">
                <a:latin typeface="Times New Roman"/>
                <a:cs typeface="Times New Roman"/>
              </a:rPr>
              <a:t>medians,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25</a:t>
            </a:r>
            <a:r>
              <a:rPr sz="1450" spc="-15" baseline="30000" dirty="0">
                <a:latin typeface="Times New Roman"/>
                <a:cs typeface="Times New Roman"/>
              </a:rPr>
              <a:t>th</a:t>
            </a:r>
            <a:r>
              <a:rPr sz="1450" spc="-15" dirty="0">
                <a:latin typeface="Times New Roman"/>
                <a:cs typeface="Times New Roman"/>
              </a:rPr>
              <a:t>,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75</a:t>
            </a:r>
            <a:r>
              <a:rPr sz="1450" spc="-5" baseline="30000" dirty="0">
                <a:latin typeface="Times New Roman"/>
                <a:cs typeface="Times New Roman"/>
              </a:rPr>
              <a:t>th</a:t>
            </a:r>
            <a:r>
              <a:rPr lang="en-US" sz="1450" spc="-5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and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90</a:t>
            </a:r>
            <a:r>
              <a:rPr sz="1450" baseline="30000" dirty="0">
                <a:latin typeface="Times New Roman"/>
                <a:cs typeface="Times New Roman"/>
              </a:rPr>
              <a:t>th</a:t>
            </a:r>
            <a:r>
              <a:rPr lang="en-US" sz="1450" dirty="0">
                <a:latin typeface="Times New Roman"/>
                <a:cs typeface="Times New Roman"/>
              </a:rPr>
              <a:t> </a:t>
            </a:r>
            <a:r>
              <a:rPr sz="1450" spc="-15" dirty="0">
                <a:latin typeface="Times New Roman"/>
                <a:cs typeface="Times New Roman"/>
              </a:rPr>
              <a:t>percentile </a:t>
            </a:r>
            <a:r>
              <a:rPr sz="1450" spc="-50" dirty="0">
                <a:latin typeface="Times New Roman"/>
                <a:cs typeface="Times New Roman"/>
              </a:rPr>
              <a:t>levels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endParaRPr lang="en-US" sz="1450" spc="30" dirty="0">
              <a:latin typeface="Times New Roman"/>
              <a:cs typeface="Times New Roman"/>
            </a:endParaRPr>
          </a:p>
          <a:p>
            <a:pPr marL="154305" marR="554355" indent="-142240">
              <a:lnSpc>
                <a:spcPct val="102099"/>
              </a:lnSpc>
              <a:spcBef>
                <a:spcPts val="100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US" sz="14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 trends and changes in total pay: FY19-23 </a:t>
            </a:r>
          </a:p>
          <a:p>
            <a:pPr marL="154305" marR="554355" indent="-142240">
              <a:lnSpc>
                <a:spcPct val="102099"/>
              </a:lnSpc>
              <a:spcBef>
                <a:spcPts val="100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US" sz="1450" spc="-30" dirty="0">
                <a:latin typeface="Times New Roman"/>
                <a:cs typeface="Times New Roman"/>
              </a:rPr>
              <a:t>Pay comparisons by </a:t>
            </a:r>
            <a:r>
              <a:rPr lang="en-US" sz="1450" spc="-15" dirty="0">
                <a:latin typeface="Times New Roman"/>
                <a:cs typeface="Times New Roman"/>
              </a:rPr>
              <a:t>market</a:t>
            </a:r>
            <a:r>
              <a:rPr lang="en-US" sz="1450" spc="30" dirty="0">
                <a:latin typeface="Times New Roman"/>
                <a:cs typeface="Times New Roman"/>
              </a:rPr>
              <a:t> </a:t>
            </a:r>
            <a:r>
              <a:rPr lang="en-US" sz="1450" spc="-40" dirty="0">
                <a:latin typeface="Times New Roman"/>
                <a:cs typeface="Times New Roman"/>
              </a:rPr>
              <a:t>cap,</a:t>
            </a:r>
            <a:r>
              <a:rPr lang="en-US" sz="1450" spc="20" dirty="0">
                <a:latin typeface="Times New Roman"/>
                <a:cs typeface="Times New Roman"/>
              </a:rPr>
              <a:t> </a:t>
            </a:r>
            <a:r>
              <a:rPr lang="en-US" sz="1450" spc="-15" dirty="0">
                <a:latin typeface="Times New Roman"/>
                <a:cs typeface="Times New Roman"/>
              </a:rPr>
              <a:t>company </a:t>
            </a:r>
            <a:r>
              <a:rPr lang="en-US" sz="1450" spc="-40" dirty="0">
                <a:latin typeface="Times New Roman"/>
                <a:cs typeface="Times New Roman"/>
              </a:rPr>
              <a:t>age,</a:t>
            </a:r>
            <a:r>
              <a:rPr lang="en-US" sz="1450" spc="20" dirty="0">
                <a:latin typeface="Times New Roman"/>
                <a:cs typeface="Times New Roman"/>
              </a:rPr>
              <a:t> </a:t>
            </a:r>
            <a:r>
              <a:rPr lang="en-US" sz="1450" spc="-20" dirty="0">
                <a:latin typeface="Times New Roman"/>
                <a:cs typeface="Times New Roman"/>
              </a:rPr>
              <a:t>revenue</a:t>
            </a:r>
            <a:r>
              <a:rPr lang="en-US" sz="1450" spc="-50" dirty="0">
                <a:latin typeface="Times New Roman"/>
                <a:cs typeface="Times New Roman"/>
              </a:rPr>
              <a:t>, sector, ownership</a:t>
            </a:r>
          </a:p>
          <a:p>
            <a:pPr marL="154305" marR="554355" indent="-142240">
              <a:lnSpc>
                <a:spcPct val="102099"/>
              </a:lnSpc>
              <a:spcBef>
                <a:spcPts val="100"/>
              </a:spcBef>
              <a:buFont typeface="Arial MT"/>
              <a:buChar char="•"/>
              <a:tabLst>
                <a:tab pos="154940" algn="l"/>
              </a:tabLst>
            </a:pPr>
            <a:r>
              <a:rPr sz="1450" spc="-25" dirty="0">
                <a:latin typeface="Times New Roman"/>
                <a:cs typeface="Times New Roman"/>
              </a:rPr>
              <a:t>Private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sector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-25" dirty="0">
                <a:latin typeface="Times New Roman"/>
                <a:cs typeface="Times New Roman"/>
              </a:rPr>
              <a:t>vs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-25" dirty="0">
                <a:latin typeface="Times New Roman"/>
                <a:cs typeface="Times New Roman"/>
              </a:rPr>
              <a:t>PSU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-55" dirty="0">
                <a:latin typeface="Times New Roman"/>
                <a:cs typeface="Times New Roman"/>
              </a:rPr>
              <a:t>pay</a:t>
            </a:r>
            <a:r>
              <a:rPr sz="1450" spc="20" dirty="0">
                <a:latin typeface="Times New Roman"/>
                <a:cs typeface="Times New Roman"/>
              </a:rPr>
              <a:t> </a:t>
            </a:r>
            <a:r>
              <a:rPr sz="1450" spc="-5" dirty="0">
                <a:latin typeface="Times New Roman"/>
                <a:cs typeface="Times New Roman"/>
              </a:rPr>
              <a:t>comparison</a:t>
            </a:r>
            <a:r>
              <a:rPr lang="en-US" sz="1450" spc="-5" dirty="0">
                <a:latin typeface="Times New Roman"/>
                <a:cs typeface="Times New Roman"/>
              </a:rPr>
              <a:t>s</a:t>
            </a:r>
          </a:p>
          <a:p>
            <a:pPr marL="154305" marR="554355" indent="-142240">
              <a:lnSpc>
                <a:spcPct val="102099"/>
              </a:lnSpc>
              <a:spcBef>
                <a:spcPts val="100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US" sz="1450" dirty="0">
                <a:latin typeface="Times New Roman"/>
                <a:cs typeface="Times New Roman"/>
              </a:rPr>
              <a:t>Composition</a:t>
            </a:r>
            <a:r>
              <a:rPr lang="en-US" sz="1450" spc="-10" dirty="0">
                <a:latin typeface="Times New Roman"/>
                <a:cs typeface="Times New Roman"/>
              </a:rPr>
              <a:t> </a:t>
            </a:r>
            <a:r>
              <a:rPr lang="en-US" sz="1450" spc="10" dirty="0">
                <a:latin typeface="Times New Roman"/>
                <a:cs typeface="Times New Roman"/>
              </a:rPr>
              <a:t>of</a:t>
            </a:r>
            <a:r>
              <a:rPr lang="en-US" sz="1450" spc="185" dirty="0">
                <a:latin typeface="Times New Roman"/>
                <a:cs typeface="Times New Roman"/>
              </a:rPr>
              <a:t> </a:t>
            </a:r>
            <a:r>
              <a:rPr lang="en-US" sz="1450" spc="-60" dirty="0">
                <a:latin typeface="Times New Roman"/>
                <a:cs typeface="Times New Roman"/>
              </a:rPr>
              <a:t>pay by levels:</a:t>
            </a:r>
            <a:r>
              <a:rPr lang="en-US" sz="1450" spc="25" dirty="0">
                <a:latin typeface="Times New Roman"/>
                <a:cs typeface="Times New Roman"/>
              </a:rPr>
              <a:t> </a:t>
            </a:r>
            <a:r>
              <a:rPr lang="en-US" sz="1450" spc="-30" dirty="0">
                <a:latin typeface="Times New Roman"/>
                <a:cs typeface="Times New Roman"/>
              </a:rPr>
              <a:t>fixed</a:t>
            </a:r>
            <a:r>
              <a:rPr lang="en-US" sz="1450" spc="-5" dirty="0">
                <a:latin typeface="Times New Roman"/>
                <a:cs typeface="Times New Roman"/>
              </a:rPr>
              <a:t> </a:t>
            </a:r>
            <a:r>
              <a:rPr lang="en-US" sz="1450" spc="-55" dirty="0">
                <a:latin typeface="Times New Roman"/>
                <a:cs typeface="Times New Roman"/>
              </a:rPr>
              <a:t>pay</a:t>
            </a:r>
            <a:r>
              <a:rPr lang="en-US" sz="1450" spc="25" dirty="0">
                <a:latin typeface="Times New Roman"/>
                <a:cs typeface="Times New Roman"/>
              </a:rPr>
              <a:t> </a:t>
            </a:r>
            <a:r>
              <a:rPr lang="en-US" sz="1450" spc="-15" dirty="0">
                <a:latin typeface="Times New Roman"/>
                <a:cs typeface="Times New Roman"/>
              </a:rPr>
              <a:t>(and</a:t>
            </a:r>
            <a:r>
              <a:rPr lang="en-US" sz="1450" spc="10" dirty="0">
                <a:latin typeface="Times New Roman"/>
                <a:cs typeface="Times New Roman"/>
              </a:rPr>
              <a:t> </a:t>
            </a:r>
            <a:r>
              <a:rPr lang="en-US" sz="1450" spc="-20" dirty="0">
                <a:latin typeface="Times New Roman"/>
                <a:cs typeface="Times New Roman"/>
              </a:rPr>
              <a:t>its</a:t>
            </a:r>
            <a:r>
              <a:rPr lang="en-US" sz="1450" spc="15" dirty="0">
                <a:latin typeface="Times New Roman"/>
                <a:cs typeface="Times New Roman"/>
              </a:rPr>
              <a:t> </a:t>
            </a:r>
            <a:r>
              <a:rPr lang="en-US" sz="1450" dirty="0">
                <a:latin typeface="Times New Roman"/>
                <a:cs typeface="Times New Roman"/>
              </a:rPr>
              <a:t>components),</a:t>
            </a:r>
            <a:r>
              <a:rPr lang="en-US" sz="1450" spc="-5" dirty="0">
                <a:latin typeface="Times New Roman"/>
                <a:cs typeface="Times New Roman"/>
              </a:rPr>
              <a:t> </a:t>
            </a:r>
            <a:r>
              <a:rPr lang="en-US" sz="1450" spc="-40" dirty="0">
                <a:latin typeface="Times New Roman"/>
                <a:cs typeface="Times New Roman"/>
              </a:rPr>
              <a:t>variable</a:t>
            </a:r>
            <a:r>
              <a:rPr lang="en-US" sz="1450" spc="45" dirty="0">
                <a:latin typeface="Times New Roman"/>
                <a:cs typeface="Times New Roman"/>
              </a:rPr>
              <a:t> </a:t>
            </a:r>
            <a:r>
              <a:rPr lang="en-US" sz="1450" spc="-55" dirty="0">
                <a:latin typeface="Times New Roman"/>
                <a:cs typeface="Times New Roman"/>
              </a:rPr>
              <a:t>pay</a:t>
            </a:r>
            <a:r>
              <a:rPr lang="en-US" sz="1450" spc="10" dirty="0">
                <a:latin typeface="Times New Roman"/>
                <a:cs typeface="Times New Roman"/>
              </a:rPr>
              <a:t> </a:t>
            </a:r>
            <a:r>
              <a:rPr lang="en-US" sz="1450" spc="-10" dirty="0">
                <a:latin typeface="Times New Roman"/>
                <a:cs typeface="Times New Roman"/>
              </a:rPr>
              <a:t>(and</a:t>
            </a:r>
            <a:r>
              <a:rPr lang="en-US" sz="1450" spc="10" dirty="0">
                <a:latin typeface="Times New Roman"/>
                <a:cs typeface="Times New Roman"/>
              </a:rPr>
              <a:t> </a:t>
            </a:r>
            <a:r>
              <a:rPr lang="en-US" sz="1450" spc="-20" dirty="0">
                <a:latin typeface="Times New Roman"/>
                <a:cs typeface="Times New Roman"/>
              </a:rPr>
              <a:t>its</a:t>
            </a:r>
            <a:r>
              <a:rPr lang="en-US" sz="1450" spc="15" dirty="0">
                <a:latin typeface="Times New Roman"/>
                <a:cs typeface="Times New Roman"/>
              </a:rPr>
              <a:t> </a:t>
            </a:r>
            <a:r>
              <a:rPr lang="en-US" sz="1450" dirty="0">
                <a:latin typeface="Times New Roman"/>
                <a:cs typeface="Times New Roman"/>
              </a:rPr>
              <a:t>components, </a:t>
            </a:r>
            <a:r>
              <a:rPr lang="en-US" sz="1450" spc="-345" dirty="0">
                <a:latin typeface="Times New Roman"/>
                <a:cs typeface="Times New Roman"/>
              </a:rPr>
              <a:t> </a:t>
            </a:r>
            <a:r>
              <a:rPr lang="en-US" sz="1450" spc="-25" dirty="0">
                <a:latin typeface="Times New Roman"/>
                <a:cs typeface="Times New Roman"/>
              </a:rPr>
              <a:t>including</a:t>
            </a:r>
            <a:r>
              <a:rPr lang="en-US" sz="1450" spc="5" dirty="0">
                <a:latin typeface="Times New Roman"/>
                <a:cs typeface="Times New Roman"/>
              </a:rPr>
              <a:t> </a:t>
            </a:r>
            <a:r>
              <a:rPr lang="en-US" sz="1450" spc="-5" dirty="0">
                <a:latin typeface="Times New Roman"/>
                <a:cs typeface="Times New Roman"/>
              </a:rPr>
              <a:t>ESOPS)</a:t>
            </a:r>
          </a:p>
          <a:p>
            <a:pPr marL="154305" indent="-142240" fontAlgn="ctr">
              <a:lnSpc>
                <a:spcPct val="107000"/>
              </a:lnSpc>
              <a:spcBef>
                <a:spcPts val="45"/>
              </a:spcBef>
              <a:spcAft>
                <a:spcPts val="0"/>
              </a:spcAft>
              <a:buFont typeface="Arial MT"/>
              <a:buChar char="•"/>
              <a:tabLst>
                <a:tab pos="154940" algn="l"/>
              </a:tabLst>
            </a:pPr>
            <a:r>
              <a:rPr lang="en-US" sz="1450" dirty="0">
                <a:latin typeface="Times New Roman"/>
                <a:cs typeface="Times New Roman"/>
              </a:rPr>
              <a:t>Executive pay ratios: CMD:CEO, CFO:CEO</a:t>
            </a:r>
          </a:p>
          <a:p>
            <a:pPr marL="154305" indent="-142240" fontAlgn="ctr">
              <a:lnSpc>
                <a:spcPct val="107000"/>
              </a:lnSpc>
              <a:spcBef>
                <a:spcPts val="45"/>
              </a:spcBef>
              <a:spcAft>
                <a:spcPts val="0"/>
              </a:spcAft>
              <a:buFont typeface="Arial MT"/>
              <a:buChar char="•"/>
              <a:tabLst>
                <a:tab pos="154940" algn="l"/>
              </a:tabLst>
            </a:pPr>
            <a:r>
              <a:rPr lang="en-US" sz="1450" dirty="0">
                <a:latin typeface="Times New Roman"/>
                <a:cs typeface="Times New Roman"/>
              </a:rPr>
              <a:t>Pay gaps: FY19-23 trend</a:t>
            </a:r>
          </a:p>
          <a:p>
            <a:pPr marL="154305" indent="-142240">
              <a:spcBef>
                <a:spcPts val="45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US" sz="1450" dirty="0">
                <a:latin typeface="Times New Roman"/>
                <a:cs typeface="Times New Roman"/>
              </a:rPr>
              <a:t>Pay comparisons FY23 by size and ownership</a:t>
            </a:r>
          </a:p>
          <a:p>
            <a:pPr marL="154305" indent="-142240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154940" algn="l"/>
              </a:tabLst>
            </a:pPr>
            <a:r>
              <a:rPr sz="1450" spc="-5" dirty="0">
                <a:latin typeface="Times New Roman"/>
                <a:cs typeface="Times New Roman"/>
              </a:rPr>
              <a:t>Highest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lang="en-US" sz="1450" spc="-30" dirty="0">
                <a:latin typeface="Times New Roman"/>
                <a:cs typeface="Times New Roman"/>
              </a:rPr>
              <a:t>p</a:t>
            </a:r>
            <a:r>
              <a:rPr sz="1450" spc="-30" dirty="0">
                <a:latin typeface="Times New Roman"/>
                <a:cs typeface="Times New Roman"/>
              </a:rPr>
              <a:t>aid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CMDs,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CEOs,</a:t>
            </a:r>
            <a:r>
              <a:rPr sz="1450" spc="30" dirty="0">
                <a:latin typeface="Times New Roman"/>
                <a:cs typeface="Times New Roman"/>
              </a:rPr>
              <a:t> </a:t>
            </a:r>
            <a:r>
              <a:rPr sz="1450" spc="20" dirty="0">
                <a:latin typeface="Times New Roman"/>
                <a:cs typeface="Times New Roman"/>
              </a:rPr>
              <a:t>CFOs</a:t>
            </a:r>
            <a:endParaRPr sz="14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3" y="1652989"/>
            <a:ext cx="2659380" cy="378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spc="-45" dirty="0"/>
              <a:t>T</a:t>
            </a:r>
            <a:r>
              <a:rPr spc="-45" dirty="0"/>
              <a:t>ABLE</a:t>
            </a:r>
            <a:r>
              <a:rPr spc="90" dirty="0"/>
              <a:t> </a:t>
            </a:r>
            <a:r>
              <a:rPr spc="10" dirty="0"/>
              <a:t>OF</a:t>
            </a:r>
            <a:r>
              <a:rPr spc="80" dirty="0"/>
              <a:t> </a:t>
            </a:r>
            <a:r>
              <a:rPr spc="50" dirty="0"/>
              <a:t>CONTENTS</a:t>
            </a:r>
            <a:endParaRPr sz="2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3311" y="1438655"/>
            <a:ext cx="815339" cy="52120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295144" y="2552700"/>
            <a:ext cx="165100" cy="373380"/>
          </a:xfrm>
          <a:custGeom>
            <a:avLst/>
            <a:gdLst/>
            <a:ahLst/>
            <a:cxnLst/>
            <a:rect l="l" t="t" r="r" b="b"/>
            <a:pathLst>
              <a:path w="165100" h="373380">
                <a:moveTo>
                  <a:pt x="76200" y="373380"/>
                </a:moveTo>
                <a:lnTo>
                  <a:pt x="0" y="373380"/>
                </a:lnTo>
                <a:lnTo>
                  <a:pt x="88392" y="187452"/>
                </a:lnTo>
                <a:lnTo>
                  <a:pt x="0" y="0"/>
                </a:lnTo>
                <a:lnTo>
                  <a:pt x="76200" y="0"/>
                </a:lnTo>
                <a:lnTo>
                  <a:pt x="164592" y="187452"/>
                </a:lnTo>
                <a:lnTo>
                  <a:pt x="76200" y="37338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3399" y="6345441"/>
            <a:ext cx="5318125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1300" i="1" spc="-114" dirty="0">
                <a:latin typeface="Times New Roman"/>
                <a:cs typeface="Times New Roman"/>
              </a:rPr>
              <a:t>*by</a:t>
            </a:r>
            <a:r>
              <a:rPr lang="en-US" sz="1300" i="1" spc="5" dirty="0">
                <a:latin typeface="Times New Roman"/>
                <a:cs typeface="Times New Roman"/>
              </a:rPr>
              <a:t> </a:t>
            </a:r>
            <a:r>
              <a:rPr lang="en-US" sz="1300" i="1" spc="-135" dirty="0">
                <a:latin typeface="Times New Roman"/>
                <a:cs typeface="Times New Roman"/>
              </a:rPr>
              <a:t>sector,</a:t>
            </a:r>
            <a:r>
              <a:rPr lang="en-US" sz="1300" i="1" spc="20" dirty="0">
                <a:latin typeface="Times New Roman"/>
                <a:cs typeface="Times New Roman"/>
              </a:rPr>
              <a:t> </a:t>
            </a:r>
            <a:r>
              <a:rPr lang="en-US" sz="1300" i="1" spc="-125" dirty="0">
                <a:latin typeface="Times New Roman"/>
                <a:cs typeface="Times New Roman"/>
              </a:rPr>
              <a:t>market </a:t>
            </a:r>
            <a:r>
              <a:rPr lang="en-US" sz="1300" i="1" spc="-125" dirty="0" err="1">
                <a:latin typeface="Times New Roman"/>
                <a:cs typeface="Times New Roman"/>
              </a:rPr>
              <a:t>capitalisation</a:t>
            </a:r>
            <a:r>
              <a:rPr lang="en-US" sz="1300" i="1" spc="-125" dirty="0">
                <a:latin typeface="Times New Roman"/>
                <a:cs typeface="Times New Roman"/>
              </a:rPr>
              <a:t>,</a:t>
            </a:r>
            <a:r>
              <a:rPr lang="en-US" sz="1300" i="1" spc="15" dirty="0">
                <a:latin typeface="Times New Roman"/>
                <a:cs typeface="Times New Roman"/>
              </a:rPr>
              <a:t> </a:t>
            </a:r>
            <a:r>
              <a:rPr lang="en-US" sz="1300" i="1" spc="-100" dirty="0">
                <a:latin typeface="Times New Roman"/>
                <a:cs typeface="Times New Roman"/>
              </a:rPr>
              <a:t>ownership,</a:t>
            </a:r>
            <a:r>
              <a:rPr lang="en-US" sz="1300" i="1" spc="15" dirty="0">
                <a:latin typeface="Times New Roman"/>
                <a:cs typeface="Times New Roman"/>
              </a:rPr>
              <a:t> company </a:t>
            </a:r>
            <a:r>
              <a:rPr lang="en-US" sz="1300" i="1" spc="-150" dirty="0">
                <a:latin typeface="Times New Roman"/>
                <a:cs typeface="Times New Roman"/>
              </a:rPr>
              <a:t>age,</a:t>
            </a:r>
            <a:r>
              <a:rPr lang="en-US" sz="1300" i="1" spc="-15" dirty="0">
                <a:latin typeface="Times New Roman"/>
                <a:cs typeface="Times New Roman"/>
              </a:rPr>
              <a:t> </a:t>
            </a:r>
            <a:r>
              <a:rPr lang="en-US" sz="1300" i="1" spc="-105" dirty="0">
                <a:latin typeface="Times New Roman"/>
                <a:cs typeface="Times New Roman"/>
              </a:rPr>
              <a:t>ESG compliance, revenue band</a:t>
            </a:r>
            <a:endParaRPr lang="en-US" sz="13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065" y="2491237"/>
            <a:ext cx="1238885" cy="70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5"/>
              </a:spcBef>
            </a:pPr>
            <a:r>
              <a:rPr sz="1450" b="1" spc="210" dirty="0">
                <a:latin typeface="Times New Roman"/>
                <a:cs typeface="Times New Roman"/>
              </a:rPr>
              <a:t>N</a:t>
            </a:r>
            <a:r>
              <a:rPr sz="1450" b="1" spc="45" dirty="0">
                <a:latin typeface="Times New Roman"/>
                <a:cs typeface="Times New Roman"/>
              </a:rPr>
              <a:t>o</a:t>
            </a:r>
            <a:r>
              <a:rPr sz="1450" b="1" spc="10" dirty="0">
                <a:latin typeface="Times New Roman"/>
                <a:cs typeface="Times New Roman"/>
              </a:rPr>
              <a:t>n</a:t>
            </a:r>
            <a:r>
              <a:rPr sz="1450" b="1" dirty="0">
                <a:latin typeface="Times New Roman"/>
                <a:cs typeface="Times New Roman"/>
              </a:rPr>
              <a:t>-</a:t>
            </a:r>
            <a:r>
              <a:rPr sz="1450" b="1" spc="85" dirty="0">
                <a:latin typeface="Times New Roman"/>
                <a:cs typeface="Times New Roman"/>
              </a:rPr>
              <a:t>E</a:t>
            </a:r>
            <a:r>
              <a:rPr sz="1450" b="1" spc="-15" dirty="0">
                <a:latin typeface="Times New Roman"/>
                <a:cs typeface="Times New Roman"/>
              </a:rPr>
              <a:t>x</a:t>
            </a:r>
            <a:r>
              <a:rPr sz="1450" b="1" spc="50" dirty="0">
                <a:latin typeface="Times New Roman"/>
                <a:cs typeface="Times New Roman"/>
              </a:rPr>
              <a:t>ec</a:t>
            </a:r>
            <a:r>
              <a:rPr sz="1450" b="1" spc="10" dirty="0">
                <a:latin typeface="Times New Roman"/>
                <a:cs typeface="Times New Roman"/>
              </a:rPr>
              <a:t>u</a:t>
            </a:r>
            <a:r>
              <a:rPr sz="1450" b="1" spc="-25" dirty="0">
                <a:latin typeface="Times New Roman"/>
                <a:cs typeface="Times New Roman"/>
              </a:rPr>
              <a:t>t</a:t>
            </a:r>
            <a:r>
              <a:rPr sz="1450" b="1" spc="-5" dirty="0">
                <a:latin typeface="Times New Roman"/>
                <a:cs typeface="Times New Roman"/>
              </a:rPr>
              <a:t>i</a:t>
            </a:r>
            <a:r>
              <a:rPr sz="1450" b="1" spc="-75" dirty="0">
                <a:latin typeface="Times New Roman"/>
                <a:cs typeface="Times New Roman"/>
              </a:rPr>
              <a:t>v</a:t>
            </a:r>
            <a:r>
              <a:rPr sz="1450" b="1" spc="35" dirty="0">
                <a:latin typeface="Times New Roman"/>
                <a:cs typeface="Times New Roman"/>
              </a:rPr>
              <a:t>e  </a:t>
            </a:r>
            <a:r>
              <a:rPr sz="1450" b="1" spc="-5" dirty="0">
                <a:latin typeface="Times New Roman"/>
                <a:cs typeface="Times New Roman"/>
              </a:rPr>
              <a:t>Directors’ </a:t>
            </a:r>
            <a:r>
              <a:rPr sz="1450" b="1" dirty="0">
                <a:latin typeface="Times New Roman"/>
                <a:cs typeface="Times New Roman"/>
              </a:rPr>
              <a:t> </a:t>
            </a:r>
            <a:r>
              <a:rPr sz="1450" b="1" spc="15" dirty="0">
                <a:latin typeface="Times New Roman"/>
                <a:cs typeface="Times New Roman"/>
              </a:rPr>
              <a:t>Compensation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787686" y="2500372"/>
            <a:ext cx="8483026" cy="2086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0" marR="554355" indent="-142240">
              <a:lnSpc>
                <a:spcPct val="102099"/>
              </a:lnSpc>
              <a:spcBef>
                <a:spcPts val="100"/>
              </a:spcBef>
              <a:buFont typeface="Arial MT"/>
              <a:buChar char="•"/>
              <a:tabLst>
                <a:tab pos="2134235" algn="l"/>
              </a:tabLst>
            </a:pPr>
            <a:r>
              <a:rPr lang="en-US" spc="-30" dirty="0"/>
              <a:t>Total</a:t>
            </a:r>
            <a:r>
              <a:rPr lang="en-US" spc="35" dirty="0"/>
              <a:t> </a:t>
            </a:r>
            <a:r>
              <a:rPr lang="en-US" spc="-55" dirty="0"/>
              <a:t>pay</a:t>
            </a:r>
            <a:r>
              <a:rPr lang="en-US" spc="25" dirty="0"/>
              <a:t> </a:t>
            </a:r>
            <a:r>
              <a:rPr lang="en-US" spc="-35" dirty="0"/>
              <a:t>(FY19-23)</a:t>
            </a:r>
            <a:r>
              <a:rPr lang="en-US" spc="45" dirty="0"/>
              <a:t> </a:t>
            </a:r>
            <a:r>
              <a:rPr lang="en-US" spc="-55" dirty="0"/>
              <a:t>by</a:t>
            </a:r>
            <a:r>
              <a:rPr lang="en-US" spc="25" dirty="0"/>
              <a:t> </a:t>
            </a:r>
            <a:r>
              <a:rPr lang="en-US" spc="-50" dirty="0"/>
              <a:t>levels:</a:t>
            </a:r>
            <a:r>
              <a:rPr lang="en-US" spc="25" dirty="0"/>
              <a:t> </a:t>
            </a:r>
            <a:r>
              <a:rPr lang="en-US" spc="-5" dirty="0"/>
              <a:t>Non-Executive</a:t>
            </a:r>
            <a:r>
              <a:rPr lang="en-US" spc="-10" dirty="0"/>
              <a:t> </a:t>
            </a:r>
            <a:r>
              <a:rPr lang="en-US" dirty="0"/>
              <a:t>Directors</a:t>
            </a:r>
            <a:r>
              <a:rPr lang="en-US" spc="-5" dirty="0"/>
              <a:t> and</a:t>
            </a:r>
            <a:r>
              <a:rPr lang="en-US" spc="35" dirty="0"/>
              <a:t> </a:t>
            </a:r>
            <a:r>
              <a:rPr lang="en-US" spc="-5" dirty="0"/>
              <a:t>Non-Executive</a:t>
            </a:r>
            <a:r>
              <a:rPr lang="en-US" spc="-10" dirty="0"/>
              <a:t> </a:t>
            </a:r>
            <a:r>
              <a:rPr lang="en-US" spc="-5" dirty="0"/>
              <a:t>Chairman</a:t>
            </a:r>
          </a:p>
          <a:p>
            <a:pPr marL="2133600" marR="554355" indent="-142240">
              <a:lnSpc>
                <a:spcPct val="102099"/>
              </a:lnSpc>
              <a:spcBef>
                <a:spcPts val="100"/>
              </a:spcBef>
              <a:buFont typeface="Arial MT"/>
              <a:buChar char="•"/>
              <a:tabLst>
                <a:tab pos="2134235" algn="l"/>
              </a:tabLst>
            </a:pPr>
            <a:r>
              <a:rPr lang="en-US" spc="-30" dirty="0"/>
              <a:t>Total pay: Means, medians, 25</a:t>
            </a:r>
            <a:r>
              <a:rPr lang="en-US" spc="-30" baseline="30000" dirty="0"/>
              <a:t>th</a:t>
            </a:r>
            <a:r>
              <a:rPr lang="en-US" spc="-30" dirty="0"/>
              <a:t>, 75</a:t>
            </a:r>
            <a:r>
              <a:rPr lang="en-US" spc="-30" baseline="30000" dirty="0"/>
              <a:t>th</a:t>
            </a:r>
            <a:r>
              <a:rPr lang="en-US" spc="-30" dirty="0"/>
              <a:t> and 90</a:t>
            </a:r>
            <a:r>
              <a:rPr lang="en-US" spc="-30" baseline="30000" dirty="0"/>
              <a:t>th</a:t>
            </a:r>
            <a:r>
              <a:rPr lang="en-US" spc="-30" dirty="0"/>
              <a:t> percentile levels </a:t>
            </a:r>
          </a:p>
          <a:p>
            <a:pPr marL="2133600" marR="554355" indent="-142240">
              <a:lnSpc>
                <a:spcPct val="102099"/>
              </a:lnSpc>
              <a:spcBef>
                <a:spcPts val="100"/>
              </a:spcBef>
              <a:buFont typeface="Arial MT"/>
              <a:buChar char="•"/>
              <a:tabLst>
                <a:tab pos="2134235" algn="l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 trends and changes in total pay: FY19-23</a:t>
            </a:r>
            <a:endParaRPr lang="en-US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3600" indent="-14224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2134235" algn="l"/>
              </a:tabLst>
            </a:pPr>
            <a:r>
              <a:rPr spc="95" dirty="0"/>
              <a:t>NED</a:t>
            </a:r>
            <a:r>
              <a:rPr spc="-5" dirty="0"/>
              <a:t> and</a:t>
            </a:r>
            <a:r>
              <a:rPr spc="25" dirty="0"/>
              <a:t> </a:t>
            </a:r>
            <a:r>
              <a:rPr spc="-5" dirty="0"/>
              <a:t>Non-Executive</a:t>
            </a:r>
            <a:r>
              <a:rPr spc="-15" dirty="0"/>
              <a:t> </a:t>
            </a:r>
            <a:r>
              <a:rPr spc="-5" dirty="0"/>
              <a:t>Chairman</a:t>
            </a:r>
            <a:r>
              <a:rPr dirty="0"/>
              <a:t> </a:t>
            </a:r>
            <a:r>
              <a:rPr spc="-50" dirty="0"/>
              <a:t>pay</a:t>
            </a:r>
            <a:r>
              <a:rPr spc="30" dirty="0"/>
              <a:t> </a:t>
            </a:r>
            <a:r>
              <a:rPr lang="en-US" spc="30" dirty="0"/>
              <a:t>comparisons </a:t>
            </a:r>
            <a:r>
              <a:rPr spc="-55" dirty="0"/>
              <a:t>by</a:t>
            </a:r>
            <a:r>
              <a:rPr dirty="0"/>
              <a:t> </a:t>
            </a:r>
            <a:r>
              <a:rPr spc="-15" dirty="0"/>
              <a:t>market</a:t>
            </a:r>
            <a:r>
              <a:rPr spc="30" dirty="0"/>
              <a:t> </a:t>
            </a:r>
            <a:r>
              <a:rPr spc="-40" dirty="0"/>
              <a:t>cap,</a:t>
            </a:r>
            <a:r>
              <a:rPr spc="15" dirty="0"/>
              <a:t> </a:t>
            </a:r>
            <a:r>
              <a:rPr spc="-20" dirty="0"/>
              <a:t>ownership,</a:t>
            </a:r>
            <a:r>
              <a:rPr spc="15" dirty="0"/>
              <a:t> </a:t>
            </a:r>
            <a:r>
              <a:rPr spc="-5" dirty="0"/>
              <a:t>sector</a:t>
            </a:r>
            <a:r>
              <a:rPr lang="en-US" spc="-5" dirty="0"/>
              <a:t>, revenue</a:t>
            </a:r>
            <a:endParaRPr spc="-5" dirty="0"/>
          </a:p>
          <a:p>
            <a:pPr marL="2133600" marR="5080" indent="-142240">
              <a:lnSpc>
                <a:spcPct val="102099"/>
              </a:lnSpc>
              <a:spcBef>
                <a:spcPts val="10"/>
              </a:spcBef>
              <a:buFont typeface="Arial MT"/>
              <a:buChar char="•"/>
              <a:tabLst>
                <a:tab pos="2134235" algn="l"/>
              </a:tabLst>
            </a:pPr>
            <a:r>
              <a:rPr dirty="0"/>
              <a:t>Composition</a:t>
            </a:r>
            <a:r>
              <a:rPr spc="-10" dirty="0"/>
              <a:t> </a:t>
            </a:r>
            <a:r>
              <a:rPr spc="10" dirty="0"/>
              <a:t>of</a:t>
            </a:r>
            <a:r>
              <a:rPr spc="185" dirty="0"/>
              <a:t> </a:t>
            </a:r>
            <a:r>
              <a:rPr spc="-60" dirty="0"/>
              <a:t>pay:</a:t>
            </a:r>
            <a:r>
              <a:rPr spc="25" dirty="0"/>
              <a:t> </a:t>
            </a:r>
            <a:r>
              <a:rPr spc="-30" dirty="0"/>
              <a:t>fixed</a:t>
            </a:r>
            <a:r>
              <a:rPr spc="-5" dirty="0"/>
              <a:t> </a:t>
            </a:r>
            <a:r>
              <a:rPr spc="-55" dirty="0"/>
              <a:t>pay</a:t>
            </a:r>
            <a:r>
              <a:rPr spc="25" dirty="0"/>
              <a:t> </a:t>
            </a:r>
            <a:r>
              <a:rPr spc="-15" dirty="0"/>
              <a:t>(and</a:t>
            </a:r>
            <a:r>
              <a:rPr spc="10" dirty="0"/>
              <a:t> </a:t>
            </a:r>
            <a:r>
              <a:rPr spc="-20" dirty="0"/>
              <a:t>its</a:t>
            </a:r>
            <a:r>
              <a:rPr spc="15" dirty="0"/>
              <a:t> </a:t>
            </a:r>
            <a:r>
              <a:rPr dirty="0"/>
              <a:t>components),</a:t>
            </a:r>
            <a:r>
              <a:rPr spc="-5" dirty="0"/>
              <a:t> </a:t>
            </a:r>
            <a:r>
              <a:rPr spc="-40" dirty="0"/>
              <a:t>variable</a:t>
            </a:r>
            <a:r>
              <a:rPr spc="45" dirty="0"/>
              <a:t> </a:t>
            </a:r>
            <a:r>
              <a:rPr spc="-55" dirty="0"/>
              <a:t>pay</a:t>
            </a:r>
            <a:r>
              <a:rPr spc="10" dirty="0"/>
              <a:t> </a:t>
            </a:r>
            <a:r>
              <a:rPr spc="-10" dirty="0"/>
              <a:t>(and</a:t>
            </a:r>
            <a:r>
              <a:rPr spc="10" dirty="0"/>
              <a:t> </a:t>
            </a:r>
            <a:r>
              <a:rPr spc="-20" dirty="0"/>
              <a:t>its</a:t>
            </a:r>
            <a:r>
              <a:rPr spc="15" dirty="0"/>
              <a:t> </a:t>
            </a:r>
            <a:r>
              <a:rPr dirty="0"/>
              <a:t>components, </a:t>
            </a:r>
            <a:r>
              <a:rPr spc="-345" dirty="0"/>
              <a:t> </a:t>
            </a:r>
            <a:r>
              <a:rPr spc="-25" dirty="0"/>
              <a:t>including</a:t>
            </a:r>
            <a:r>
              <a:rPr spc="5" dirty="0"/>
              <a:t> </a:t>
            </a:r>
            <a:r>
              <a:rPr spc="-5" dirty="0"/>
              <a:t>ESOPS)</a:t>
            </a:r>
            <a:endParaRPr lang="en-IN" spc="-5" dirty="0"/>
          </a:p>
          <a:p>
            <a:pPr marL="2133600" indent="-142240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2134235" algn="l"/>
              </a:tabLst>
            </a:pPr>
            <a:r>
              <a:rPr spc="-25" dirty="0"/>
              <a:t>Private</a:t>
            </a:r>
            <a:r>
              <a:rPr spc="30" dirty="0"/>
              <a:t> </a:t>
            </a:r>
            <a:r>
              <a:rPr spc="-5" dirty="0"/>
              <a:t>sector</a:t>
            </a:r>
            <a:r>
              <a:rPr spc="5" dirty="0"/>
              <a:t> </a:t>
            </a:r>
            <a:r>
              <a:rPr spc="-25" dirty="0"/>
              <a:t>vs</a:t>
            </a:r>
            <a:r>
              <a:rPr spc="20" dirty="0"/>
              <a:t> </a:t>
            </a:r>
            <a:r>
              <a:rPr spc="-25" dirty="0"/>
              <a:t>PSU</a:t>
            </a:r>
            <a:r>
              <a:rPr dirty="0"/>
              <a:t> </a:t>
            </a:r>
            <a:r>
              <a:rPr spc="-55" dirty="0"/>
              <a:t>pay</a:t>
            </a:r>
            <a:r>
              <a:rPr spc="20" dirty="0"/>
              <a:t> </a:t>
            </a:r>
            <a:r>
              <a:rPr spc="-5" dirty="0"/>
              <a:t>comparison</a:t>
            </a:r>
            <a:r>
              <a:rPr lang="en-US" spc="-5" dirty="0"/>
              <a:t>s</a:t>
            </a:r>
            <a:endParaRPr spc="-35" dirty="0"/>
          </a:p>
        </p:txBody>
      </p:sp>
      <p:sp>
        <p:nvSpPr>
          <p:cNvPr id="8" name="object 8"/>
          <p:cNvSpPr/>
          <p:nvPr/>
        </p:nvSpPr>
        <p:spPr>
          <a:xfrm>
            <a:off x="2295144" y="4783835"/>
            <a:ext cx="165100" cy="373380"/>
          </a:xfrm>
          <a:custGeom>
            <a:avLst/>
            <a:gdLst/>
            <a:ahLst/>
            <a:cxnLst/>
            <a:rect l="l" t="t" r="r" b="b"/>
            <a:pathLst>
              <a:path w="165100" h="373379">
                <a:moveTo>
                  <a:pt x="76200" y="373380"/>
                </a:moveTo>
                <a:lnTo>
                  <a:pt x="0" y="373380"/>
                </a:lnTo>
                <a:lnTo>
                  <a:pt x="88391" y="187452"/>
                </a:lnTo>
                <a:lnTo>
                  <a:pt x="0" y="1524"/>
                </a:lnTo>
                <a:lnTo>
                  <a:pt x="0" y="0"/>
                </a:lnTo>
                <a:lnTo>
                  <a:pt x="76200" y="0"/>
                </a:lnTo>
                <a:lnTo>
                  <a:pt x="164592" y="187452"/>
                </a:lnTo>
                <a:lnTo>
                  <a:pt x="76200" y="37338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4065" y="4848828"/>
            <a:ext cx="1384300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sz="1450" b="1" spc="-15" dirty="0">
                <a:latin typeface="Times New Roman"/>
                <a:cs typeface="Times New Roman"/>
              </a:rPr>
              <a:t>Gender</a:t>
            </a:r>
            <a:r>
              <a:rPr sz="1450" b="1" spc="-10" dirty="0">
                <a:latin typeface="Times New Roman"/>
                <a:cs typeface="Times New Roman"/>
              </a:rPr>
              <a:t> </a:t>
            </a:r>
            <a:r>
              <a:rPr sz="1450" b="1" dirty="0">
                <a:latin typeface="Times New Roman"/>
                <a:cs typeface="Times New Roman"/>
              </a:rPr>
              <a:t>Diversity </a:t>
            </a:r>
            <a:r>
              <a:rPr sz="1450" b="1" spc="-350" dirty="0">
                <a:latin typeface="Times New Roman"/>
                <a:cs typeface="Times New Roman"/>
              </a:rPr>
              <a:t> </a:t>
            </a:r>
            <a:r>
              <a:rPr sz="1450" b="1" spc="-5" dirty="0">
                <a:latin typeface="Times New Roman"/>
                <a:cs typeface="Times New Roman"/>
              </a:rPr>
              <a:t>and</a:t>
            </a:r>
            <a:r>
              <a:rPr sz="1450" b="1" spc="25" dirty="0">
                <a:latin typeface="Times New Roman"/>
                <a:cs typeface="Times New Roman"/>
              </a:rPr>
              <a:t> </a:t>
            </a:r>
            <a:r>
              <a:rPr sz="1450" b="1" dirty="0">
                <a:latin typeface="Times New Roman"/>
                <a:cs typeface="Times New Roman"/>
              </a:rPr>
              <a:t>Equality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3998" y="4800107"/>
            <a:ext cx="4017802" cy="9226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US" sz="1450" spc="-35" dirty="0">
                <a:latin typeface="Times New Roman"/>
                <a:cs typeface="Times New Roman"/>
              </a:rPr>
              <a:t>Male-Female</a:t>
            </a:r>
            <a:r>
              <a:rPr lang="en-US" sz="1450" spc="-25" dirty="0">
                <a:latin typeface="Times New Roman"/>
                <a:cs typeface="Times New Roman"/>
              </a:rPr>
              <a:t> </a:t>
            </a:r>
            <a:r>
              <a:rPr lang="en-US" sz="1450" spc="-5" dirty="0">
                <a:latin typeface="Times New Roman"/>
                <a:cs typeface="Times New Roman"/>
              </a:rPr>
              <a:t>representation</a:t>
            </a:r>
            <a:r>
              <a:rPr lang="en-US" sz="1450" spc="-40" dirty="0">
                <a:latin typeface="Times New Roman"/>
                <a:cs typeface="Times New Roman"/>
              </a:rPr>
              <a:t> </a:t>
            </a:r>
            <a:r>
              <a:rPr sz="1450" spc="-55" dirty="0">
                <a:latin typeface="Times New Roman"/>
                <a:cs typeface="Times New Roman"/>
              </a:rPr>
              <a:t>by</a:t>
            </a:r>
            <a:r>
              <a:rPr sz="1450" spc="-10" dirty="0">
                <a:latin typeface="Times New Roman"/>
                <a:cs typeface="Times New Roman"/>
              </a:rPr>
              <a:t> </a:t>
            </a:r>
            <a:r>
              <a:rPr lang="en-US" sz="1450" spc="-10" dirty="0">
                <a:latin typeface="Times New Roman"/>
                <a:cs typeface="Times New Roman"/>
              </a:rPr>
              <a:t>l</a:t>
            </a:r>
            <a:r>
              <a:rPr sz="1450" spc="-40" dirty="0">
                <a:latin typeface="Times New Roman"/>
                <a:cs typeface="Times New Roman"/>
              </a:rPr>
              <a:t>evel</a:t>
            </a:r>
            <a:endParaRPr sz="1450" dirty="0">
              <a:latin typeface="Times New Roman"/>
              <a:cs typeface="Times New Roman"/>
            </a:endParaRPr>
          </a:p>
          <a:p>
            <a:pPr marL="154305" indent="-14224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IN" sz="1450" spc="-10" dirty="0">
                <a:latin typeface="Times New Roman"/>
                <a:cs typeface="Times New Roman"/>
              </a:rPr>
              <a:t>Companies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with</a:t>
            </a:r>
            <a:r>
              <a:rPr sz="1450" spc="5" dirty="0">
                <a:latin typeface="Times New Roman"/>
                <a:cs typeface="Times New Roman"/>
              </a:rPr>
              <a:t> </a:t>
            </a:r>
            <a:r>
              <a:rPr sz="1450" spc="30" dirty="0">
                <a:latin typeface="Times New Roman"/>
                <a:cs typeface="Times New Roman"/>
              </a:rPr>
              <a:t>no</a:t>
            </a:r>
            <a:r>
              <a:rPr sz="1450" spc="-10" dirty="0">
                <a:latin typeface="Times New Roman"/>
                <a:cs typeface="Times New Roman"/>
              </a:rPr>
              <a:t> </a:t>
            </a:r>
            <a:r>
              <a:rPr lang="en-US" sz="1450" spc="-30" dirty="0">
                <a:latin typeface="Times New Roman"/>
                <a:cs typeface="Times New Roman"/>
              </a:rPr>
              <a:t>f</a:t>
            </a:r>
            <a:r>
              <a:rPr sz="1450" spc="-30" dirty="0">
                <a:latin typeface="Times New Roman"/>
                <a:cs typeface="Times New Roman"/>
              </a:rPr>
              <a:t>emale</a:t>
            </a:r>
            <a:r>
              <a:rPr sz="1450" spc="-5" dirty="0">
                <a:latin typeface="Times New Roman"/>
                <a:cs typeface="Times New Roman"/>
              </a:rPr>
              <a:t> </a:t>
            </a:r>
            <a:r>
              <a:rPr lang="en-US" sz="1450" spc="-5" dirty="0">
                <a:latin typeface="Times New Roman"/>
                <a:cs typeface="Times New Roman"/>
              </a:rPr>
              <a:t>r</a:t>
            </a:r>
            <a:r>
              <a:rPr sz="1450" spc="-10" dirty="0">
                <a:latin typeface="Times New Roman"/>
                <a:cs typeface="Times New Roman"/>
              </a:rPr>
              <a:t>epresentation</a:t>
            </a:r>
            <a:endParaRPr sz="1450" dirty="0">
              <a:latin typeface="Times New Roman"/>
              <a:cs typeface="Times New Roman"/>
            </a:endParaRPr>
          </a:p>
          <a:p>
            <a:pPr marL="154305" indent="-142240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154940" algn="l"/>
              </a:tabLst>
            </a:pPr>
            <a:r>
              <a:rPr sz="1450" spc="-10" dirty="0">
                <a:latin typeface="Times New Roman"/>
                <a:cs typeface="Times New Roman"/>
              </a:rPr>
              <a:t>Gender-wise</a:t>
            </a:r>
            <a:r>
              <a:rPr sz="1450" spc="-35" dirty="0">
                <a:latin typeface="Times New Roman"/>
                <a:cs typeface="Times New Roman"/>
              </a:rPr>
              <a:t> </a:t>
            </a:r>
            <a:r>
              <a:rPr lang="en-US" sz="1450" spc="-35" dirty="0">
                <a:latin typeface="Times New Roman"/>
                <a:cs typeface="Times New Roman"/>
              </a:rPr>
              <a:t>p</a:t>
            </a:r>
            <a:r>
              <a:rPr sz="1450" spc="-65" dirty="0">
                <a:latin typeface="Times New Roman"/>
                <a:cs typeface="Times New Roman"/>
              </a:rPr>
              <a:t>ay</a:t>
            </a:r>
            <a:r>
              <a:rPr sz="1450" dirty="0">
                <a:latin typeface="Times New Roman"/>
                <a:cs typeface="Times New Roman"/>
              </a:rPr>
              <a:t> </a:t>
            </a:r>
            <a:r>
              <a:rPr sz="1450" spc="-50" dirty="0">
                <a:latin typeface="Times New Roman"/>
                <a:cs typeface="Times New Roman"/>
              </a:rPr>
              <a:t>by</a:t>
            </a:r>
            <a:r>
              <a:rPr sz="1450" spc="-15" dirty="0">
                <a:latin typeface="Times New Roman"/>
                <a:cs typeface="Times New Roman"/>
              </a:rPr>
              <a:t> </a:t>
            </a:r>
            <a:r>
              <a:rPr lang="en-US" sz="1450" spc="-40" dirty="0">
                <a:latin typeface="Times New Roman"/>
                <a:cs typeface="Times New Roman"/>
              </a:rPr>
              <a:t>l</a:t>
            </a:r>
            <a:r>
              <a:rPr sz="1450" spc="-40" dirty="0">
                <a:latin typeface="Times New Roman"/>
                <a:cs typeface="Times New Roman"/>
              </a:rPr>
              <a:t>evel</a:t>
            </a:r>
            <a:endParaRPr sz="1450" dirty="0">
              <a:latin typeface="Times New Roman"/>
              <a:cs typeface="Times New Roman"/>
            </a:endParaRPr>
          </a:p>
          <a:p>
            <a:pPr marL="154305" indent="-14224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154940" algn="l"/>
              </a:tabLst>
            </a:pPr>
            <a:r>
              <a:rPr lang="en-IN" sz="1450" spc="-30" dirty="0">
                <a:latin typeface="Times New Roman"/>
                <a:cs typeface="Times New Roman"/>
              </a:rPr>
              <a:t>Gender-wise</a:t>
            </a:r>
            <a:r>
              <a:rPr sz="1450" spc="-30" dirty="0">
                <a:latin typeface="Times New Roman"/>
                <a:cs typeface="Times New Roman"/>
              </a:rPr>
              <a:t> </a:t>
            </a:r>
            <a:r>
              <a:rPr lang="en-US" sz="1450" spc="-65" dirty="0">
                <a:latin typeface="Times New Roman"/>
                <a:cs typeface="Times New Roman"/>
              </a:rPr>
              <a:t>p</a:t>
            </a:r>
            <a:r>
              <a:rPr sz="1450" spc="-65" dirty="0">
                <a:latin typeface="Times New Roman"/>
                <a:cs typeface="Times New Roman"/>
              </a:rPr>
              <a:t>ay</a:t>
            </a:r>
            <a:r>
              <a:rPr sz="1450" spc="-10" dirty="0">
                <a:latin typeface="Times New Roman"/>
                <a:cs typeface="Times New Roman"/>
              </a:rPr>
              <a:t> </a:t>
            </a:r>
            <a:r>
              <a:rPr lang="en-US" sz="1450" spc="-10" dirty="0">
                <a:latin typeface="Times New Roman"/>
                <a:cs typeface="Times New Roman"/>
              </a:rPr>
              <a:t>c</a:t>
            </a:r>
            <a:r>
              <a:rPr sz="1450" dirty="0">
                <a:latin typeface="Times New Roman"/>
                <a:cs typeface="Times New Roman"/>
              </a:rPr>
              <a:t>omposition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1DD2-06BF-B6A9-0EB5-A04B67822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15" y="884730"/>
            <a:ext cx="8667243" cy="861774"/>
          </a:xfrm>
        </p:spPr>
        <p:txBody>
          <a:bodyPr/>
          <a:lstStyle/>
          <a:p>
            <a:r>
              <a:rPr lang="en-GB" sz="2800" dirty="0">
                <a:latin typeface="Garamond" panose="02020404030301010803" pitchFamily="18" charset="0"/>
              </a:rPr>
              <a:t>ACCESS DIRECTOR COMPENSATION AND GOVERNANCE METRICS ON </a:t>
            </a:r>
            <a:r>
              <a:rPr lang="en-GB" sz="2800" dirty="0">
                <a:solidFill>
                  <a:srgbClr val="FF0000"/>
                </a:solidFill>
                <a:latin typeface="Garamond" panose="02020404030301010803" pitchFamily="18" charset="0"/>
              </a:rPr>
              <a:t>AGILEX</a:t>
            </a: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0221A9B9-800C-2090-8CF5-A2A6A327B4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pic>
        <p:nvPicPr>
          <p:cNvPr id="3" name="object 7">
            <a:extLst>
              <a:ext uri="{FF2B5EF4-FFF2-40B4-BE49-F238E27FC236}">
                <a16:creationId xmlns:a16="http://schemas.microsoft.com/office/drawing/2014/main" id="{D16064BF-5E4A-3CE1-A030-FD4EA480B8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399" y="3589366"/>
            <a:ext cx="3609501" cy="19333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743818-D597-B995-C760-DE76608FB74A}"/>
              </a:ext>
            </a:extLst>
          </p:cNvPr>
          <p:cNvSpPr txBox="1"/>
          <p:nvPr/>
        </p:nvSpPr>
        <p:spPr>
          <a:xfrm>
            <a:off x="5530083" y="3143512"/>
            <a:ext cx="5046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lang="en-US" sz="1400" b="1" spc="10" dirty="0">
                <a:latin typeface="Garamond" panose="02020404030301010803" pitchFamily="18" charset="0"/>
                <a:cs typeface="Calibri"/>
              </a:rPr>
              <a:t>AgileX</a:t>
            </a:r>
            <a:r>
              <a:rPr lang="en-US" sz="1400" b="1" spc="-25" dirty="0">
                <a:latin typeface="Garamond" panose="02020404030301010803" pitchFamily="18" charset="0"/>
                <a:cs typeface="Calibri"/>
              </a:rPr>
              <a:t> </a:t>
            </a:r>
            <a:r>
              <a:rPr lang="en-US" sz="1400" b="1" spc="5" dirty="0">
                <a:latin typeface="Garamond" panose="02020404030301010803" pitchFamily="18" charset="0"/>
                <a:cs typeface="Calibri"/>
              </a:rPr>
              <a:t>in</a:t>
            </a:r>
            <a:r>
              <a:rPr lang="en-US" sz="1400" b="1" spc="-5" dirty="0">
                <a:latin typeface="Garamond" panose="02020404030301010803" pitchFamily="18" charset="0"/>
                <a:cs typeface="Calibri"/>
              </a:rPr>
              <a:t> </a:t>
            </a:r>
            <a:r>
              <a:rPr lang="en-US" sz="1400" b="1" spc="10" dirty="0">
                <a:latin typeface="Garamond" panose="02020404030301010803" pitchFamily="18" charset="0"/>
                <a:cs typeface="Calibri"/>
              </a:rPr>
              <a:t>action</a:t>
            </a:r>
            <a:endParaRPr lang="en-US" sz="1400" dirty="0">
              <a:latin typeface="Garamond" panose="02020404030301010803" pitchFamily="18" charset="0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lang="en-US" sz="1400" b="1" i="1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aramond" panose="02020404030301010803" pitchFamily="18" charset="0"/>
                <a:cs typeface="Calibri"/>
                <a:hlinkClick r:id="rId4"/>
              </a:rPr>
              <a:t>(click</a:t>
            </a:r>
            <a:r>
              <a:rPr lang="en-US" sz="1400" b="1" i="1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aramond" panose="02020404030301010803" pitchFamily="18" charset="0"/>
                <a:cs typeface="Calibri"/>
                <a:hlinkClick r:id="rId4"/>
              </a:rPr>
              <a:t> </a:t>
            </a:r>
            <a:r>
              <a:rPr lang="en-US" sz="1400" b="1" i="1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aramond" panose="02020404030301010803" pitchFamily="18" charset="0"/>
                <a:cs typeface="Calibri"/>
                <a:hlinkClick r:id="rId4"/>
              </a:rPr>
              <a:t>here</a:t>
            </a:r>
            <a:r>
              <a:rPr lang="en-US" sz="1400" b="1" i="1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aramond" panose="02020404030301010803" pitchFamily="18" charset="0"/>
                <a:cs typeface="Calibri"/>
                <a:hlinkClick r:id="rId4"/>
              </a:rPr>
              <a:t> </a:t>
            </a:r>
            <a:r>
              <a:rPr lang="en-US" sz="1400" b="1" i="1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aramond" panose="02020404030301010803" pitchFamily="18" charset="0"/>
                <a:cs typeface="Calibri"/>
                <a:hlinkClick r:id="rId4"/>
              </a:rPr>
              <a:t>to</a:t>
            </a:r>
            <a:r>
              <a:rPr lang="en-US" sz="1400" b="1" i="1" u="sng" spc="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aramond" panose="02020404030301010803" pitchFamily="18" charset="0"/>
                <a:cs typeface="Calibri"/>
                <a:hlinkClick r:id="rId4"/>
              </a:rPr>
              <a:t> </a:t>
            </a:r>
            <a:r>
              <a:rPr lang="en-US" sz="1400" b="1" i="1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aramond" panose="02020404030301010803" pitchFamily="18" charset="0"/>
                <a:cs typeface="Calibri"/>
                <a:hlinkClick r:id="rId4"/>
              </a:rPr>
              <a:t>see</a:t>
            </a:r>
            <a:r>
              <a:rPr lang="en-US" sz="1400" b="1" i="1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aramond" panose="02020404030301010803" pitchFamily="18" charset="0"/>
                <a:cs typeface="Calibri"/>
                <a:hlinkClick r:id="rId4"/>
              </a:rPr>
              <a:t> </a:t>
            </a:r>
            <a:r>
              <a:rPr lang="en-US" sz="1400" b="1" i="1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aramond" panose="02020404030301010803" pitchFamily="18" charset="0"/>
                <a:cs typeface="Calibri"/>
                <a:hlinkClick r:id="rId4"/>
              </a:rPr>
              <a:t>the</a:t>
            </a:r>
            <a:r>
              <a:rPr lang="en-US" sz="1400" b="1" i="1" u="sng" spc="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aramond" panose="02020404030301010803" pitchFamily="18" charset="0"/>
                <a:cs typeface="Calibri"/>
                <a:hlinkClick r:id="rId4"/>
              </a:rPr>
              <a:t> </a:t>
            </a:r>
            <a:r>
              <a:rPr lang="en-US" sz="1400" b="1" i="1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aramond" panose="02020404030301010803" pitchFamily="18" charset="0"/>
                <a:cs typeface="Calibri"/>
                <a:hlinkClick r:id="rId4"/>
              </a:rPr>
              <a:t>video)</a:t>
            </a:r>
            <a:r>
              <a:rPr lang="en-US" sz="1400" b="1" i="1" u="sng" spc="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Garamond" panose="02020404030301010803" pitchFamily="18" charset="0"/>
                <a:cs typeface="Calibri"/>
              </a:rPr>
              <a:t>S</a:t>
            </a:r>
            <a:endParaRPr lang="en-US" sz="1400" dirty="0">
              <a:latin typeface="Garamond" panose="02020404030301010803" pitchFamily="18" charset="0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D193FC-1FA9-55AA-B100-C0ECB8A95576}"/>
              </a:ext>
            </a:extLst>
          </p:cNvPr>
          <p:cNvSpPr txBox="1"/>
          <p:nvPr/>
        </p:nvSpPr>
        <p:spPr>
          <a:xfrm>
            <a:off x="167847" y="2347038"/>
            <a:ext cx="9554307" cy="847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90"/>
              </a:spcBef>
            </a:pPr>
            <a:r>
              <a:rPr lang="en-US" sz="1600" b="1" spc="-50" dirty="0">
                <a:latin typeface="Garamond" panose="02020404030301010803" pitchFamily="18" charset="0"/>
                <a:cs typeface="Times New Roman"/>
              </a:rPr>
              <a:t>AgileX</a:t>
            </a:r>
            <a:r>
              <a:rPr lang="en-US" sz="1600" spc="-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45" dirty="0">
                <a:latin typeface="Garamond" panose="02020404030301010803" pitchFamily="18" charset="0"/>
                <a:cs typeface="Times New Roman"/>
              </a:rPr>
              <a:t>is</a:t>
            </a:r>
            <a:r>
              <a:rPr lang="en-US" sz="1600" spc="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40" dirty="0">
                <a:latin typeface="Garamond" panose="02020404030301010803" pitchFamily="18" charset="0"/>
                <a:cs typeface="Times New Roman"/>
              </a:rPr>
              <a:t>a</a:t>
            </a:r>
            <a:r>
              <a:rPr lang="en-US" sz="1600" spc="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b="1" u="sng" spc="-10" dirty="0"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cs typeface="Times New Roman"/>
              </a:rPr>
              <a:t>cloud-based</a:t>
            </a:r>
            <a:r>
              <a:rPr lang="en-US" sz="1600" b="1" u="sng" spc="-5" dirty="0"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b="1" u="sng" spc="-15" dirty="0"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cs typeface="Times New Roman"/>
              </a:rPr>
              <a:t>benchmarking</a:t>
            </a:r>
            <a:r>
              <a:rPr lang="en-US" sz="1600" b="1" u="sng" dirty="0"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b="1" u="sng" spc="5" dirty="0">
                <a:uFill>
                  <a:solidFill>
                    <a:srgbClr val="000000"/>
                  </a:solidFill>
                </a:uFill>
                <a:latin typeface="Garamond" panose="02020404030301010803" pitchFamily="18" charset="0"/>
                <a:cs typeface="Times New Roman"/>
              </a:rPr>
              <a:t>tool</a:t>
            </a:r>
            <a:r>
              <a:rPr lang="en-US" sz="1600" b="1" spc="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5" dirty="0">
                <a:latin typeface="Garamond" panose="02020404030301010803" pitchFamily="18" charset="0"/>
                <a:cs typeface="Times New Roman"/>
              </a:rPr>
              <a:t>that </a:t>
            </a:r>
            <a:r>
              <a:rPr lang="en-US" sz="1600" spc="15" dirty="0">
                <a:latin typeface="Garamond" panose="02020404030301010803" pitchFamily="18" charset="0"/>
                <a:cs typeface="Times New Roman"/>
              </a:rPr>
              <a:t>offers </a:t>
            </a:r>
            <a:r>
              <a:rPr lang="en-US" sz="1600" spc="15" dirty="0" err="1">
                <a:latin typeface="Garamond" panose="02020404030301010803" pitchFamily="18" charset="0"/>
                <a:cs typeface="Times New Roman"/>
              </a:rPr>
              <a:t>customised</a:t>
            </a:r>
            <a:r>
              <a:rPr lang="en-US" sz="1600" spc="15" dirty="0">
                <a:latin typeface="Garamond" panose="02020404030301010803" pitchFamily="18" charset="0"/>
                <a:cs typeface="Times New Roman"/>
              </a:rPr>
              <a:t> benchmarking data on executive and non-executive director compensation and Board governance metrics. This 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subscription-based</a:t>
            </a:r>
            <a:r>
              <a:rPr lang="en-US" sz="1600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5" dirty="0">
                <a:latin typeface="Garamond" panose="02020404030301010803" pitchFamily="18" charset="0"/>
                <a:cs typeface="Times New Roman"/>
              </a:rPr>
              <a:t>tool</a:t>
            </a:r>
            <a:r>
              <a:rPr lang="en-US" sz="1600" dirty="0">
                <a:latin typeface="Garamond" panose="02020404030301010803" pitchFamily="18" charset="0"/>
                <a:cs typeface="Times New Roman"/>
              </a:rPr>
              <a:t> offers</a:t>
            </a:r>
            <a:r>
              <a:rPr lang="en-US" sz="1600" spc="-2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5" dirty="0">
                <a:latin typeface="Garamond" panose="02020404030301010803" pitchFamily="18" charset="0"/>
                <a:cs typeface="Times New Roman"/>
              </a:rPr>
              <a:t>first-of-its-kind</a:t>
            </a:r>
            <a:r>
              <a:rPr lang="en-US" sz="1600" spc="2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features</a:t>
            </a:r>
            <a:r>
              <a:rPr lang="en-US" sz="1600" spc="-20" dirty="0">
                <a:latin typeface="Garamond" panose="02020404030301010803" pitchFamily="18" charset="0"/>
                <a:cs typeface="Times New Roman"/>
              </a:rPr>
              <a:t>:</a:t>
            </a:r>
            <a:endParaRPr lang="en-US" sz="1600" dirty="0">
              <a:latin typeface="Garamond" panose="02020404030301010803" pitchFamily="18" charset="0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A2786A-8345-202E-E28D-EA86AD951E20}"/>
              </a:ext>
            </a:extLst>
          </p:cNvPr>
          <p:cNvSpPr txBox="1"/>
          <p:nvPr/>
        </p:nvSpPr>
        <p:spPr>
          <a:xfrm>
            <a:off x="234183" y="3048000"/>
            <a:ext cx="5295900" cy="295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70"/>
              </a:spcBef>
              <a:buFont typeface="MS Gothic"/>
              <a:buChar char="✓"/>
              <a:tabLst>
                <a:tab pos="296545" algn="l"/>
              </a:tabLst>
            </a:pPr>
            <a:r>
              <a:rPr lang="en-US" sz="1600" b="1" spc="-15" dirty="0">
                <a:latin typeface="Garamond" panose="02020404030301010803" pitchFamily="18" charset="0"/>
                <a:cs typeface="Times New Roman"/>
              </a:rPr>
              <a:t>Interactive:</a:t>
            </a:r>
            <a:r>
              <a:rPr lang="en-US" sz="1600" b="1" spc="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dirty="0">
                <a:latin typeface="Garamond" panose="02020404030301010803" pitchFamily="18" charset="0"/>
                <a:cs typeface="Times New Roman"/>
              </a:rPr>
              <a:t>Charts</a:t>
            </a:r>
            <a:r>
              <a:rPr lang="en-US" sz="1600" spc="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5" dirty="0">
                <a:latin typeface="Garamond" panose="02020404030301010803" pitchFamily="18" charset="0"/>
                <a:cs typeface="Times New Roman"/>
              </a:rPr>
              <a:t>and</a:t>
            </a:r>
            <a:r>
              <a:rPr lang="en-US" sz="1600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5" dirty="0">
                <a:latin typeface="Garamond" panose="02020404030301010803" pitchFamily="18" charset="0"/>
                <a:cs typeface="Times New Roman"/>
              </a:rPr>
              <a:t>data</a:t>
            </a:r>
            <a:r>
              <a:rPr lang="en-US" sz="1600" spc="3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dirty="0">
                <a:latin typeface="Garamond" panose="02020404030301010803" pitchFamily="18" charset="0"/>
                <a:cs typeface="Times New Roman"/>
              </a:rPr>
              <a:t>points</a:t>
            </a:r>
            <a:r>
              <a:rPr lang="en-US" sz="1600" spc="5" dirty="0">
                <a:latin typeface="Garamond" panose="02020404030301010803" pitchFamily="18" charset="0"/>
                <a:cs typeface="Times New Roman"/>
              </a:rPr>
              <a:t> change with a </a:t>
            </a:r>
            <a:r>
              <a:rPr lang="en-US" sz="1600" spc="-50" dirty="0">
                <a:latin typeface="Garamond" panose="02020404030301010803" pitchFamily="18" charset="0"/>
                <a:cs typeface="Times New Roman"/>
              </a:rPr>
              <a:t>click</a:t>
            </a:r>
            <a:endParaRPr lang="en-US" sz="1600" dirty="0">
              <a:latin typeface="Garamond" panose="02020404030301010803" pitchFamily="18" charset="0"/>
              <a:cs typeface="Times New Roman"/>
            </a:endParaRPr>
          </a:p>
          <a:p>
            <a:pPr marL="295910" marR="106680" indent="-283845">
              <a:lnSpc>
                <a:spcPts val="1910"/>
              </a:lnSpc>
              <a:spcBef>
                <a:spcPts val="85"/>
              </a:spcBef>
              <a:buFont typeface="MS Gothic"/>
              <a:buChar char="✓"/>
              <a:tabLst>
                <a:tab pos="296545" algn="l"/>
              </a:tabLst>
            </a:pPr>
            <a:r>
              <a:rPr lang="en-US" sz="1600" b="1" spc="-10" dirty="0">
                <a:latin typeface="Garamond" panose="02020404030301010803" pitchFamily="18" charset="0"/>
                <a:cs typeface="Times New Roman"/>
              </a:rPr>
              <a:t>True-peer</a:t>
            </a:r>
            <a:r>
              <a:rPr lang="en-US" sz="1600" b="1" spc="5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b="1" spc="-5" dirty="0">
                <a:latin typeface="Garamond" panose="02020404030301010803" pitchFamily="18" charset="0"/>
                <a:cs typeface="Times New Roman"/>
              </a:rPr>
              <a:t>benchmarks</a:t>
            </a:r>
            <a:r>
              <a:rPr lang="en-US" sz="1600" spc="-5" dirty="0">
                <a:latin typeface="Garamond" panose="02020404030301010803" pitchFamily="18" charset="0"/>
                <a:cs typeface="Times New Roman"/>
              </a:rPr>
              <a:t>:</a:t>
            </a:r>
            <a:r>
              <a:rPr lang="en-US" sz="1600" spc="6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20" dirty="0">
                <a:latin typeface="Garamond" panose="02020404030301010803" pitchFamily="18" charset="0"/>
                <a:cs typeface="Times New Roman"/>
              </a:rPr>
              <a:t>Use</a:t>
            </a:r>
            <a:r>
              <a:rPr lang="en-US" sz="1600" spc="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dirty="0">
                <a:latin typeface="Garamond" panose="02020404030301010803" pitchFamily="18" charset="0"/>
                <a:cs typeface="Times New Roman"/>
              </a:rPr>
              <a:t>custom</a:t>
            </a:r>
            <a:r>
              <a:rPr lang="en-US" sz="1600" spc="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25" dirty="0">
                <a:latin typeface="Garamond" panose="02020404030301010803" pitchFamily="18" charset="0"/>
                <a:cs typeface="Times New Roman"/>
              </a:rPr>
              <a:t>filters</a:t>
            </a:r>
            <a:r>
              <a:rPr lang="en-US" sz="1600" spc="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55" dirty="0">
                <a:latin typeface="Garamond" panose="02020404030301010803" pitchFamily="18" charset="0"/>
                <a:cs typeface="Times New Roman"/>
              </a:rPr>
              <a:t>(like</a:t>
            </a:r>
            <a:r>
              <a:rPr lang="en-US" sz="1600" spc="4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5" dirty="0">
                <a:latin typeface="Garamond" panose="02020404030301010803" pitchFamily="18" charset="0"/>
                <a:cs typeface="Times New Roman"/>
              </a:rPr>
              <a:t>company 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40" dirty="0">
                <a:latin typeface="Garamond" panose="02020404030301010803" pitchFamily="18" charset="0"/>
                <a:cs typeface="Times New Roman"/>
              </a:rPr>
              <a:t>size,</a:t>
            </a:r>
            <a:r>
              <a:rPr lang="en-US" sz="1600" spc="3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5" dirty="0">
                <a:latin typeface="Garamond" panose="02020404030301010803" pitchFamily="18" charset="0"/>
                <a:cs typeface="Times New Roman"/>
              </a:rPr>
              <a:t>sector,</a:t>
            </a:r>
            <a:r>
              <a:rPr lang="en-US" sz="1600" spc="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20" dirty="0">
                <a:latin typeface="Garamond" panose="02020404030301010803" pitchFamily="18" charset="0"/>
                <a:cs typeface="Times New Roman"/>
              </a:rPr>
              <a:t>workforce,</a:t>
            </a:r>
            <a:r>
              <a:rPr lang="en-US" sz="1600" spc="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20" dirty="0" err="1">
                <a:latin typeface="Garamond" panose="02020404030301010803" pitchFamily="18" charset="0"/>
                <a:cs typeface="Times New Roman"/>
              </a:rPr>
              <a:t>etc</a:t>
            </a:r>
            <a:r>
              <a:rPr lang="en-US" sz="1600" spc="-20" dirty="0">
                <a:latin typeface="Garamond" panose="02020404030301010803" pitchFamily="18" charset="0"/>
                <a:cs typeface="Times New Roman"/>
              </a:rPr>
              <a:t>)</a:t>
            </a:r>
            <a:r>
              <a:rPr lang="en-US" sz="1600" spc="-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30" dirty="0">
                <a:latin typeface="Garamond" panose="02020404030301010803" pitchFamily="18" charset="0"/>
                <a:cs typeface="Times New Roman"/>
              </a:rPr>
              <a:t>to</a:t>
            </a:r>
            <a:r>
              <a:rPr lang="en-US" sz="1600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find</a:t>
            </a:r>
            <a:r>
              <a:rPr lang="en-US" sz="1600" spc="-5" dirty="0">
                <a:latin typeface="Garamond" panose="02020404030301010803" pitchFamily="18" charset="0"/>
                <a:cs typeface="Times New Roman"/>
              </a:rPr>
              <a:t> comparable data from </a:t>
            </a:r>
            <a:r>
              <a:rPr lang="en-US" sz="1600" spc="-25" dirty="0">
                <a:latin typeface="Garamond" panose="02020404030301010803" pitchFamily="18" charset="0"/>
                <a:cs typeface="Times New Roman"/>
              </a:rPr>
              <a:t>your</a:t>
            </a:r>
            <a:r>
              <a:rPr lang="en-US" sz="1600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15" dirty="0">
                <a:latin typeface="Garamond" panose="02020404030301010803" pitchFamily="18" charset="0"/>
                <a:cs typeface="Times New Roman"/>
              </a:rPr>
              <a:t>true </a:t>
            </a:r>
            <a:r>
              <a:rPr lang="en-US" sz="1600" dirty="0">
                <a:latin typeface="Garamond" panose="02020404030301010803" pitchFamily="18" charset="0"/>
                <a:cs typeface="Times New Roman"/>
              </a:rPr>
              <a:t>peers</a:t>
            </a:r>
          </a:p>
          <a:p>
            <a:pPr marL="295910" indent="-283845">
              <a:lnSpc>
                <a:spcPct val="100000"/>
              </a:lnSpc>
              <a:spcBef>
                <a:spcPts val="65"/>
              </a:spcBef>
              <a:buFont typeface="MS Gothic"/>
              <a:buChar char="✓"/>
              <a:tabLst>
                <a:tab pos="296545" algn="l"/>
              </a:tabLst>
            </a:pPr>
            <a:r>
              <a:rPr lang="en-US" sz="1600" b="1" spc="15" dirty="0">
                <a:latin typeface="Garamond" panose="02020404030301010803" pitchFamily="18" charset="0"/>
                <a:cs typeface="Times New Roman"/>
              </a:rPr>
              <a:t>Custom</a:t>
            </a:r>
            <a:r>
              <a:rPr lang="en-US" sz="1600" b="1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b="1" spc="-10" dirty="0">
                <a:latin typeface="Garamond" panose="02020404030301010803" pitchFamily="18" charset="0"/>
                <a:cs typeface="Times New Roman"/>
              </a:rPr>
              <a:t>output:</a:t>
            </a:r>
            <a:r>
              <a:rPr lang="en-US" sz="1600" b="1" spc="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dirty="0">
                <a:latin typeface="Garamond" panose="02020404030301010803" pitchFamily="18" charset="0"/>
                <a:cs typeface="Times New Roman"/>
              </a:rPr>
              <a:t>Choose</a:t>
            </a:r>
            <a:r>
              <a:rPr lang="en-US" sz="1600" spc="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specific</a:t>
            </a:r>
            <a:r>
              <a:rPr lang="en-US" sz="1600" spc="-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parameters</a:t>
            </a:r>
            <a:r>
              <a:rPr lang="en-US" sz="1600" spc="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30" dirty="0">
                <a:latin typeface="Garamond" panose="02020404030301010803" pitchFamily="18" charset="0"/>
                <a:cs typeface="Times New Roman"/>
              </a:rPr>
              <a:t>to</a:t>
            </a:r>
            <a:r>
              <a:rPr lang="en-US" sz="1600" spc="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5" dirty="0">
                <a:latin typeface="Garamond" panose="02020404030301010803" pitchFamily="18" charset="0"/>
                <a:cs typeface="Times New Roman"/>
              </a:rPr>
              <a:t>create</a:t>
            </a:r>
            <a:r>
              <a:rPr lang="en-US" sz="160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25" dirty="0">
                <a:latin typeface="Garamond" panose="02020404030301010803" pitchFamily="18" charset="0"/>
                <a:cs typeface="Times New Roman"/>
              </a:rPr>
              <a:t>your</a:t>
            </a:r>
            <a:endParaRPr lang="en-US" sz="1600" dirty="0">
              <a:latin typeface="Garamond" panose="02020404030301010803" pitchFamily="18" charset="0"/>
              <a:cs typeface="Times New Roman"/>
            </a:endParaRPr>
          </a:p>
          <a:p>
            <a:pPr marL="295910">
              <a:lnSpc>
                <a:spcPct val="100000"/>
              </a:lnSpc>
              <a:spcBef>
                <a:spcPts val="165"/>
              </a:spcBef>
            </a:pP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own</a:t>
            </a:r>
            <a:r>
              <a:rPr lang="en-US" sz="1600" spc="-2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dirty="0">
                <a:latin typeface="Garamond" panose="02020404030301010803" pitchFamily="18" charset="0"/>
                <a:cs typeface="Times New Roman"/>
              </a:rPr>
              <a:t>custom</a:t>
            </a:r>
            <a:r>
              <a:rPr lang="en-US" sz="1600" spc="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45" dirty="0">
                <a:latin typeface="Garamond" panose="02020404030301010803" pitchFamily="18" charset="0"/>
                <a:cs typeface="Times New Roman"/>
              </a:rPr>
              <a:t>analysis</a:t>
            </a:r>
            <a:endParaRPr lang="en-US" sz="1600" dirty="0">
              <a:latin typeface="Garamond" panose="02020404030301010803" pitchFamily="18" charset="0"/>
              <a:cs typeface="Times New Roman"/>
            </a:endParaRPr>
          </a:p>
          <a:p>
            <a:pPr marL="295910" marR="673735" indent="-283845">
              <a:lnSpc>
                <a:spcPct val="109600"/>
              </a:lnSpc>
              <a:buFont typeface="MS Gothic"/>
              <a:buChar char="✓"/>
              <a:tabLst>
                <a:tab pos="296545" algn="l"/>
              </a:tabLst>
            </a:pPr>
            <a:r>
              <a:rPr lang="en-US" sz="1600" b="1" spc="-10" dirty="0">
                <a:latin typeface="Garamond" panose="02020404030301010803" pitchFamily="18" charset="0"/>
                <a:cs typeface="Times New Roman"/>
              </a:rPr>
              <a:t>Reliable:</a:t>
            </a:r>
            <a:r>
              <a:rPr lang="en-US" sz="1600" b="1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30" dirty="0">
                <a:latin typeface="Garamond" panose="02020404030301010803" pitchFamily="18" charset="0"/>
                <a:cs typeface="Times New Roman"/>
              </a:rPr>
              <a:t>Based</a:t>
            </a:r>
            <a:r>
              <a:rPr lang="en-US" sz="1600" spc="20" dirty="0">
                <a:latin typeface="Garamond" panose="02020404030301010803" pitchFamily="18" charset="0"/>
                <a:cs typeface="Times New Roman"/>
              </a:rPr>
              <a:t> on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5" dirty="0">
                <a:latin typeface="Garamond" panose="02020404030301010803" pitchFamily="18" charset="0"/>
                <a:cs typeface="Times New Roman"/>
              </a:rPr>
              <a:t>authentic</a:t>
            </a:r>
            <a:r>
              <a:rPr lang="en-US" sz="1600" spc="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5" dirty="0">
                <a:latin typeface="Garamond" panose="02020404030301010803" pitchFamily="18" charset="0"/>
                <a:cs typeface="Times New Roman"/>
              </a:rPr>
              <a:t>data</a:t>
            </a:r>
            <a:r>
              <a:rPr lang="en-US" sz="1600" spc="3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20" dirty="0">
                <a:latin typeface="Garamond" panose="02020404030301010803" pitchFamily="18" charset="0"/>
                <a:cs typeface="Times New Roman"/>
              </a:rPr>
              <a:t>collected</a:t>
            </a:r>
            <a:r>
              <a:rPr lang="en-US" sz="1600" spc="10" dirty="0">
                <a:latin typeface="Garamond" panose="02020404030301010803" pitchFamily="18" charset="0"/>
                <a:cs typeface="Times New Roman"/>
              </a:rPr>
              <a:t> from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25" dirty="0">
                <a:latin typeface="Garamond" panose="02020404030301010803" pitchFamily="18" charset="0"/>
                <a:cs typeface="Times New Roman"/>
              </a:rPr>
              <a:t>top </a:t>
            </a:r>
            <a:r>
              <a:rPr lang="en-US" sz="1600" spc="-35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companies</a:t>
            </a:r>
            <a:r>
              <a:rPr lang="en-US" sz="1600" spc="-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5" dirty="0">
                <a:latin typeface="Garamond" panose="02020404030301010803" pitchFamily="18" charset="0"/>
                <a:cs typeface="Times New Roman"/>
              </a:rPr>
              <a:t>in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5" dirty="0">
                <a:latin typeface="Garamond" panose="02020404030301010803" pitchFamily="18" charset="0"/>
                <a:cs typeface="Times New Roman"/>
              </a:rPr>
              <a:t>India</a:t>
            </a:r>
            <a:endParaRPr lang="en-US" sz="1600" dirty="0">
              <a:latin typeface="Garamond" panose="02020404030301010803" pitchFamily="18" charset="0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70"/>
              </a:spcBef>
              <a:buFont typeface="MS Gothic"/>
              <a:buChar char="✓"/>
              <a:tabLst>
                <a:tab pos="296545" algn="l"/>
              </a:tabLst>
            </a:pPr>
            <a:r>
              <a:rPr lang="en-US" sz="1600" b="1" spc="-20" dirty="0">
                <a:latin typeface="Garamond" panose="02020404030301010803" pitchFamily="18" charset="0"/>
                <a:cs typeface="Times New Roman"/>
              </a:rPr>
              <a:t>Relevant:</a:t>
            </a:r>
            <a:r>
              <a:rPr lang="en-US" sz="1600" b="1" spc="-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10" dirty="0">
                <a:latin typeface="Garamond" panose="02020404030301010803" pitchFamily="18" charset="0"/>
                <a:cs typeface="Times New Roman"/>
              </a:rPr>
              <a:t>Data</a:t>
            </a:r>
            <a:r>
              <a:rPr lang="en-US" sz="1600" spc="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50" dirty="0">
                <a:latin typeface="Garamond" panose="02020404030301010803" pitchFamily="18" charset="0"/>
                <a:cs typeface="Times New Roman"/>
              </a:rPr>
              <a:t>is</a:t>
            </a:r>
            <a:r>
              <a:rPr lang="en-US" sz="1600" spc="3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5" dirty="0">
                <a:latin typeface="Garamond" panose="02020404030301010803" pitchFamily="18" charset="0"/>
                <a:cs typeface="Times New Roman"/>
              </a:rPr>
              <a:t>refreshed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40" dirty="0">
                <a:latin typeface="Garamond" panose="02020404030301010803" pitchFamily="18" charset="0"/>
                <a:cs typeface="Times New Roman"/>
              </a:rPr>
              <a:t>regularly</a:t>
            </a:r>
            <a:r>
              <a:rPr lang="en-US" sz="1600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30" dirty="0">
                <a:latin typeface="Garamond" panose="02020404030301010803" pitchFamily="18" charset="0"/>
                <a:cs typeface="Times New Roman"/>
              </a:rPr>
              <a:t>to</a:t>
            </a:r>
            <a:r>
              <a:rPr lang="en-US" sz="1600" spc="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5" dirty="0">
                <a:latin typeface="Garamond" panose="02020404030301010803" pitchFamily="18" charset="0"/>
                <a:cs typeface="Times New Roman"/>
              </a:rPr>
              <a:t>keep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20" dirty="0">
                <a:latin typeface="Garamond" panose="02020404030301010803" pitchFamily="18" charset="0"/>
                <a:cs typeface="Times New Roman"/>
              </a:rPr>
              <a:t>insights</a:t>
            </a:r>
            <a:r>
              <a:rPr lang="en-US" sz="160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20" dirty="0">
                <a:latin typeface="Garamond" panose="02020404030301010803" pitchFamily="18" charset="0"/>
                <a:cs typeface="Times New Roman"/>
              </a:rPr>
              <a:t>relevant</a:t>
            </a:r>
            <a:endParaRPr lang="en-US" sz="1600" dirty="0">
              <a:latin typeface="Garamond" panose="02020404030301010803" pitchFamily="18" charset="0"/>
              <a:cs typeface="Times New Roman"/>
            </a:endParaRPr>
          </a:p>
          <a:p>
            <a:pPr marL="295910" marR="248285" indent="-283845">
              <a:lnSpc>
                <a:spcPct val="109500"/>
              </a:lnSpc>
              <a:spcBef>
                <a:spcPts val="5"/>
              </a:spcBef>
              <a:buFont typeface="MS Gothic"/>
              <a:buChar char="✓"/>
              <a:tabLst>
                <a:tab pos="296545" algn="l"/>
              </a:tabLst>
            </a:pPr>
            <a:r>
              <a:rPr lang="en-US" sz="1600" b="1" spc="-20" dirty="0">
                <a:latin typeface="Garamond" panose="02020404030301010803" pitchFamily="18" charset="0"/>
                <a:cs typeface="Times New Roman"/>
              </a:rPr>
              <a:t>Secure:</a:t>
            </a:r>
            <a:r>
              <a:rPr lang="en-US" sz="1600" b="1" spc="3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Only</a:t>
            </a:r>
            <a:r>
              <a:rPr lang="en-US" sz="160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5" dirty="0">
                <a:latin typeface="Garamond" panose="02020404030301010803" pitchFamily="18" charset="0"/>
                <a:cs typeface="Times New Roman"/>
              </a:rPr>
              <a:t>aggregated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5" dirty="0">
                <a:latin typeface="Garamond" panose="02020404030301010803" pitchFamily="18" charset="0"/>
                <a:cs typeface="Times New Roman"/>
              </a:rPr>
              <a:t>data</a:t>
            </a:r>
            <a:r>
              <a:rPr lang="en-US" sz="1600" spc="3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50" dirty="0">
                <a:latin typeface="Garamond" panose="02020404030301010803" pitchFamily="18" charset="0"/>
                <a:cs typeface="Times New Roman"/>
              </a:rPr>
              <a:t>is</a:t>
            </a:r>
            <a:r>
              <a:rPr lang="en-US" sz="1600" spc="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shared</a:t>
            </a:r>
            <a:r>
              <a:rPr lang="en-US" sz="1600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30" dirty="0">
                <a:latin typeface="Garamond" panose="02020404030301010803" pitchFamily="18" charset="0"/>
                <a:cs typeface="Times New Roman"/>
              </a:rPr>
              <a:t>to</a:t>
            </a:r>
            <a:r>
              <a:rPr lang="en-US" sz="1600" spc="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10" dirty="0">
                <a:latin typeface="Garamond" panose="02020404030301010803" pitchFamily="18" charset="0"/>
                <a:cs typeface="Times New Roman"/>
              </a:rPr>
              <a:t>ensure</a:t>
            </a:r>
            <a:r>
              <a:rPr lang="en-US" sz="1600" spc="15" dirty="0">
                <a:latin typeface="Garamond" panose="02020404030301010803" pitchFamily="18" charset="0"/>
                <a:cs typeface="Times New Roman"/>
              </a:rPr>
              <a:t> full </a:t>
            </a:r>
            <a:r>
              <a:rPr lang="en-US" sz="1600" spc="-15" dirty="0">
                <a:latin typeface="Garamond" panose="02020404030301010803" pitchFamily="18" charset="0"/>
                <a:cs typeface="Times New Roman"/>
              </a:rPr>
              <a:t>data</a:t>
            </a:r>
            <a:r>
              <a:rPr lang="en-US" sz="1600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600" spc="-40" dirty="0">
                <a:latin typeface="Garamond" panose="02020404030301010803" pitchFamily="18" charset="0"/>
                <a:cs typeface="Times New Roman"/>
              </a:rPr>
              <a:t>privacy</a:t>
            </a:r>
            <a:endParaRPr lang="en-US" sz="1600" dirty="0">
              <a:latin typeface="Garamond" panose="02020404030301010803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013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F4B0-D668-1A76-65A1-3E05C02A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40" y="1310983"/>
            <a:ext cx="7969507" cy="861774"/>
          </a:xfrm>
        </p:spPr>
        <p:txBody>
          <a:bodyPr/>
          <a:lstStyle/>
          <a:p>
            <a:r>
              <a:rPr lang="en-US" sz="2800" spc="-110" dirty="0">
                <a:latin typeface="Garamond" panose="02020404030301010803" pitchFamily="18" charset="0"/>
              </a:rPr>
              <a:t>A </a:t>
            </a:r>
            <a:r>
              <a:rPr lang="en-US" sz="2800" dirty="0">
                <a:latin typeface="Garamond" panose="02020404030301010803" pitchFamily="18" charset="0"/>
              </a:rPr>
              <a:t>STUDY </a:t>
            </a:r>
            <a:r>
              <a:rPr lang="en-US" sz="2800" spc="35" dirty="0">
                <a:latin typeface="Garamond" panose="02020404030301010803" pitchFamily="18" charset="0"/>
              </a:rPr>
              <a:t>OF </a:t>
            </a:r>
            <a:r>
              <a:rPr lang="en-US" sz="2800" spc="70" dirty="0">
                <a:latin typeface="Garamond" panose="02020404030301010803" pitchFamily="18" charset="0"/>
              </a:rPr>
              <a:t>TRENDS </a:t>
            </a:r>
            <a:r>
              <a:rPr lang="en-US" sz="2800" spc="135" dirty="0">
                <a:latin typeface="Garamond" panose="02020404030301010803" pitchFamily="18" charset="0"/>
              </a:rPr>
              <a:t>IN </a:t>
            </a:r>
            <a:r>
              <a:rPr lang="en-US" sz="2800" dirty="0">
                <a:latin typeface="Garamond" panose="02020404030301010803" pitchFamily="18" charset="0"/>
              </a:rPr>
              <a:t>BOARD </a:t>
            </a:r>
            <a:r>
              <a:rPr lang="en-US" sz="2800" spc="40" dirty="0">
                <a:latin typeface="Garamond" panose="02020404030301010803" pitchFamily="18" charset="0"/>
              </a:rPr>
              <a:t>COMPENSATION </a:t>
            </a:r>
            <a:r>
              <a:rPr lang="en-US" sz="2800" spc="-475" dirty="0">
                <a:latin typeface="Garamond" panose="02020404030301010803" pitchFamily="18" charset="0"/>
              </a:rPr>
              <a:t> </a:t>
            </a:r>
            <a:r>
              <a:rPr lang="en-US" sz="2800" spc="-125" dirty="0">
                <a:latin typeface="Garamond" panose="02020404030301010803" pitchFamily="18" charset="0"/>
              </a:rPr>
              <a:t>AN</a:t>
            </a:r>
            <a:r>
              <a:rPr lang="en-US" sz="2800" spc="135" dirty="0">
                <a:latin typeface="Garamond" panose="02020404030301010803" pitchFamily="18" charset="0"/>
              </a:rPr>
              <a:t>D</a:t>
            </a:r>
            <a:r>
              <a:rPr lang="en-US" sz="2800" spc="5" dirty="0">
                <a:latin typeface="Garamond" panose="02020404030301010803" pitchFamily="18" charset="0"/>
              </a:rPr>
              <a:t> </a:t>
            </a:r>
            <a:r>
              <a:rPr lang="en-US" sz="2800" spc="-125" dirty="0">
                <a:latin typeface="Garamond" panose="02020404030301010803" pitchFamily="18" charset="0"/>
              </a:rPr>
              <a:t>PA</a:t>
            </a:r>
            <a:r>
              <a:rPr lang="en-US" sz="2800" spc="-110" dirty="0">
                <a:latin typeface="Garamond" panose="02020404030301010803" pitchFamily="18" charset="0"/>
              </a:rPr>
              <a:t>Y</a:t>
            </a:r>
            <a:r>
              <a:rPr lang="en-US" sz="2800" spc="-5" dirty="0">
                <a:latin typeface="Garamond" panose="02020404030301010803" pitchFamily="18" charset="0"/>
              </a:rPr>
              <a:t> </a:t>
            </a:r>
            <a:r>
              <a:rPr lang="en-US" sz="2800" spc="-80" dirty="0">
                <a:latin typeface="Garamond" panose="02020404030301010803" pitchFamily="18" charset="0"/>
              </a:rPr>
              <a:t>S</a:t>
            </a:r>
            <a:r>
              <a:rPr lang="en-US" sz="2800" spc="60" dirty="0">
                <a:latin typeface="Garamond" panose="02020404030301010803" pitchFamily="18" charset="0"/>
              </a:rPr>
              <a:t>T</a:t>
            </a:r>
            <a:r>
              <a:rPr lang="en-US" sz="2800" spc="-70" dirty="0">
                <a:latin typeface="Garamond" panose="02020404030301010803" pitchFamily="18" charset="0"/>
              </a:rPr>
              <a:t>R</a:t>
            </a:r>
            <a:r>
              <a:rPr lang="en-US" sz="2800" spc="70" dirty="0">
                <a:latin typeface="Garamond" panose="02020404030301010803" pitchFamily="18" charset="0"/>
              </a:rPr>
              <a:t>U</a:t>
            </a:r>
            <a:r>
              <a:rPr lang="en-US" sz="2800" spc="-65" dirty="0">
                <a:latin typeface="Garamond" panose="02020404030301010803" pitchFamily="18" charset="0"/>
              </a:rPr>
              <a:t>C</a:t>
            </a:r>
            <a:r>
              <a:rPr lang="en-US" sz="2800" spc="60" dirty="0">
                <a:latin typeface="Garamond" panose="02020404030301010803" pitchFamily="18" charset="0"/>
              </a:rPr>
              <a:t>T</a:t>
            </a:r>
            <a:r>
              <a:rPr lang="en-US" sz="2800" spc="90" dirty="0">
                <a:latin typeface="Garamond" panose="02020404030301010803" pitchFamily="18" charset="0"/>
              </a:rPr>
              <a:t>U</a:t>
            </a:r>
            <a:r>
              <a:rPr lang="en-US" sz="2800" spc="-50" dirty="0">
                <a:latin typeface="Garamond" panose="02020404030301010803" pitchFamily="18" charset="0"/>
              </a:rPr>
              <a:t>R</a:t>
            </a:r>
            <a:r>
              <a:rPr lang="en-US" sz="2800" spc="100" dirty="0">
                <a:latin typeface="Garamond" panose="02020404030301010803" pitchFamily="18" charset="0"/>
              </a:rPr>
              <a:t>E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561AF286-448B-5325-6FD9-D696B3C3EF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FC5A40-6CBC-B3D9-789A-066221268FFA}"/>
              </a:ext>
            </a:extLst>
          </p:cNvPr>
          <p:cNvSpPr txBox="1"/>
          <p:nvPr/>
        </p:nvSpPr>
        <p:spPr>
          <a:xfrm>
            <a:off x="336246" y="2286563"/>
            <a:ext cx="9385909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lang="en-GB" sz="15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2023 Board Remuneration and Governance Report, </a:t>
            </a:r>
            <a:r>
              <a:rPr lang="en-GB" sz="15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complemented by a cloud-based benchmarking tool, </a:t>
            </a:r>
            <a:r>
              <a:rPr lang="en-GB" sz="15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AgileX</a:t>
            </a:r>
            <a:r>
              <a:rPr lang="en-GB" sz="15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enables in-depth, cross-tabulated analysis of Director-level compensation trends and Board-governance structures across listed and unlisted companies. </a:t>
            </a:r>
            <a:r>
              <a:rPr lang="en-US" sz="1500" spc="-10" dirty="0">
                <a:latin typeface="Garamond" panose="02020404030301010803" pitchFamily="18" charset="0"/>
                <a:cs typeface="Times New Roman"/>
              </a:rPr>
              <a:t>This</a:t>
            </a:r>
            <a:r>
              <a:rPr lang="en-US" sz="1500" spc="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10" dirty="0">
                <a:latin typeface="Garamond" panose="02020404030301010803" pitchFamily="18" charset="0"/>
                <a:cs typeface="Times New Roman"/>
              </a:rPr>
              <a:t>edition</a:t>
            </a:r>
            <a:r>
              <a:rPr lang="en-US" sz="1500" spc="-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20" dirty="0">
                <a:latin typeface="Garamond" panose="02020404030301010803" pitchFamily="18" charset="0"/>
                <a:cs typeface="Times New Roman"/>
              </a:rPr>
              <a:t>covers</a:t>
            </a:r>
            <a:r>
              <a:rPr lang="en-US" sz="1500" spc="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b="1" spc="-35" dirty="0">
                <a:latin typeface="Garamond" panose="02020404030301010803" pitchFamily="18" charset="0"/>
                <a:cs typeface="Times New Roman"/>
              </a:rPr>
              <a:t>17,790</a:t>
            </a:r>
            <a:r>
              <a:rPr lang="en-US" sz="1500" spc="4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10" dirty="0">
                <a:latin typeface="Garamond" panose="02020404030301010803" pitchFamily="18" charset="0"/>
                <a:cs typeface="Times New Roman"/>
              </a:rPr>
              <a:t>companies and </a:t>
            </a:r>
            <a:r>
              <a:rPr lang="en-US" sz="1500" b="1" spc="-10" dirty="0">
                <a:latin typeface="Garamond" panose="02020404030301010803" pitchFamily="18" charset="0"/>
                <a:cs typeface="Times New Roman"/>
              </a:rPr>
              <a:t>over 100,000</a:t>
            </a:r>
            <a:r>
              <a:rPr lang="en-US" sz="1500" spc="-10" dirty="0">
                <a:latin typeface="Garamond" panose="02020404030301010803" pitchFamily="18" charset="0"/>
                <a:cs typeface="Times New Roman"/>
              </a:rPr>
              <a:t> executive and non-executive director positions. </a:t>
            </a:r>
            <a:r>
              <a:rPr lang="en-US" sz="1500" spc="15" dirty="0">
                <a:latin typeface="Garamond" panose="02020404030301010803" pitchFamily="18" charset="0"/>
                <a:cs typeface="Times New Roman"/>
              </a:rPr>
              <a:t>The</a:t>
            </a:r>
            <a:r>
              <a:rPr lang="en-US" sz="1500" spc="-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20" dirty="0">
                <a:latin typeface="Garamond" panose="02020404030301010803" pitchFamily="18" charset="0"/>
                <a:cs typeface="Times New Roman"/>
              </a:rPr>
              <a:t>report</a:t>
            </a:r>
            <a:r>
              <a:rPr lang="en-US" sz="1500" spc="-20" dirty="0">
                <a:latin typeface="Garamond" panose="02020404030301010803" pitchFamily="18" charset="0"/>
                <a:cs typeface="Times New Roman"/>
              </a:rPr>
              <a:t> covers</a:t>
            </a:r>
            <a:r>
              <a:rPr lang="en-US" sz="1500" spc="-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10" dirty="0">
                <a:latin typeface="Garamond" panose="02020404030301010803" pitchFamily="18" charset="0"/>
                <a:cs typeface="Times New Roman"/>
              </a:rPr>
              <a:t>the</a:t>
            </a:r>
            <a:r>
              <a:rPr lang="en-US" sz="1500" spc="-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30" dirty="0">
                <a:latin typeface="Garamond" panose="02020404030301010803" pitchFamily="18" charset="0"/>
                <a:cs typeface="Times New Roman"/>
              </a:rPr>
              <a:t>following</a:t>
            </a:r>
            <a:r>
              <a:rPr lang="en-US" sz="1500" spc="-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35" dirty="0">
                <a:latin typeface="Garamond" panose="02020404030301010803" pitchFamily="18" charset="0"/>
                <a:cs typeface="Times New Roman"/>
              </a:rPr>
              <a:t>areas: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5C0A7F6-E9D5-10AE-1A92-0C1056E91359}"/>
              </a:ext>
            </a:extLst>
          </p:cNvPr>
          <p:cNvSpPr/>
          <p:nvPr/>
        </p:nvSpPr>
        <p:spPr>
          <a:xfrm>
            <a:off x="336245" y="3631646"/>
            <a:ext cx="4616755" cy="1675130"/>
          </a:xfrm>
          <a:custGeom>
            <a:avLst/>
            <a:gdLst/>
            <a:ahLst/>
            <a:cxnLst/>
            <a:rect l="l" t="t" r="r" b="b"/>
            <a:pathLst>
              <a:path w="4465320" h="1675129">
                <a:moveTo>
                  <a:pt x="4465320" y="1674875"/>
                </a:moveTo>
                <a:lnTo>
                  <a:pt x="0" y="1674875"/>
                </a:lnTo>
                <a:lnTo>
                  <a:pt x="0" y="0"/>
                </a:lnTo>
                <a:lnTo>
                  <a:pt x="4465320" y="0"/>
                </a:lnTo>
                <a:lnTo>
                  <a:pt x="4465320" y="1674875"/>
                </a:lnTo>
                <a:close/>
              </a:path>
            </a:pathLst>
          </a:custGeom>
          <a:solidFill>
            <a:srgbClr val="F4B183"/>
          </a:solidFill>
        </p:spPr>
        <p:txBody>
          <a:bodyPr wrap="square" lIns="0" tIns="0" rIns="0" bIns="0" rtlCol="0"/>
          <a:lstStyle/>
          <a:p>
            <a:endParaRPr sz="1600" dirty="0">
              <a:latin typeface="Garamond" panose="02020404030301010803" pitchFamily="18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127CE5A-35C7-5BF2-BEE1-CE8D52272C1E}"/>
              </a:ext>
            </a:extLst>
          </p:cNvPr>
          <p:cNvSpPr/>
          <p:nvPr/>
        </p:nvSpPr>
        <p:spPr>
          <a:xfrm>
            <a:off x="336245" y="5534868"/>
            <a:ext cx="4616755" cy="1675130"/>
          </a:xfrm>
          <a:custGeom>
            <a:avLst/>
            <a:gdLst/>
            <a:ahLst/>
            <a:cxnLst/>
            <a:rect l="l" t="t" r="r" b="b"/>
            <a:pathLst>
              <a:path w="4465320" h="1675129">
                <a:moveTo>
                  <a:pt x="4465320" y="1674875"/>
                </a:moveTo>
                <a:lnTo>
                  <a:pt x="0" y="1674875"/>
                </a:lnTo>
                <a:lnTo>
                  <a:pt x="0" y="0"/>
                </a:lnTo>
                <a:lnTo>
                  <a:pt x="4465320" y="0"/>
                </a:lnTo>
                <a:lnTo>
                  <a:pt x="4465320" y="1674875"/>
                </a:lnTo>
                <a:close/>
              </a:path>
            </a:pathLst>
          </a:custGeom>
          <a:solidFill>
            <a:srgbClr val="F4B183"/>
          </a:solidFill>
        </p:spPr>
        <p:txBody>
          <a:bodyPr wrap="square" lIns="0" tIns="0" rIns="0" bIns="0" rtlCol="0"/>
          <a:lstStyle/>
          <a:p>
            <a:endParaRPr lang="en-GB" sz="1600" dirty="0">
              <a:latin typeface="Garamond" panose="02020404030301010803" pitchFamily="18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166B2397-D8C2-F47B-A51E-AFF80CFDF4C0}"/>
              </a:ext>
            </a:extLst>
          </p:cNvPr>
          <p:cNvSpPr/>
          <p:nvPr/>
        </p:nvSpPr>
        <p:spPr>
          <a:xfrm>
            <a:off x="5257799" y="5534868"/>
            <a:ext cx="4616755" cy="1675130"/>
          </a:xfrm>
          <a:custGeom>
            <a:avLst/>
            <a:gdLst/>
            <a:ahLst/>
            <a:cxnLst/>
            <a:rect l="l" t="t" r="r" b="b"/>
            <a:pathLst>
              <a:path w="4465320" h="1675129">
                <a:moveTo>
                  <a:pt x="4465320" y="1674875"/>
                </a:moveTo>
                <a:lnTo>
                  <a:pt x="0" y="1674875"/>
                </a:lnTo>
                <a:lnTo>
                  <a:pt x="0" y="0"/>
                </a:lnTo>
                <a:lnTo>
                  <a:pt x="4465320" y="0"/>
                </a:lnTo>
                <a:lnTo>
                  <a:pt x="4465320" y="1674875"/>
                </a:lnTo>
                <a:close/>
              </a:path>
            </a:pathLst>
          </a:custGeom>
          <a:solidFill>
            <a:srgbClr val="F4B183"/>
          </a:solidFill>
        </p:spPr>
        <p:txBody>
          <a:bodyPr wrap="square" lIns="0" tIns="0" rIns="0" bIns="0" rtlCol="0"/>
          <a:lstStyle/>
          <a:p>
            <a:endParaRPr sz="1600" dirty="0">
              <a:latin typeface="Garamond" panose="02020404030301010803" pitchFamily="18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4760A230-375C-E6B9-082C-7994F1CE5D96}"/>
              </a:ext>
            </a:extLst>
          </p:cNvPr>
          <p:cNvSpPr/>
          <p:nvPr/>
        </p:nvSpPr>
        <p:spPr>
          <a:xfrm>
            <a:off x="5257800" y="3625296"/>
            <a:ext cx="4616755" cy="1675130"/>
          </a:xfrm>
          <a:custGeom>
            <a:avLst/>
            <a:gdLst/>
            <a:ahLst/>
            <a:cxnLst/>
            <a:rect l="l" t="t" r="r" b="b"/>
            <a:pathLst>
              <a:path w="4465320" h="1675129">
                <a:moveTo>
                  <a:pt x="4465320" y="1674875"/>
                </a:moveTo>
                <a:lnTo>
                  <a:pt x="0" y="1674875"/>
                </a:lnTo>
                <a:lnTo>
                  <a:pt x="0" y="0"/>
                </a:lnTo>
                <a:lnTo>
                  <a:pt x="4465320" y="0"/>
                </a:lnTo>
                <a:lnTo>
                  <a:pt x="4465320" y="1674875"/>
                </a:lnTo>
                <a:close/>
              </a:path>
            </a:pathLst>
          </a:custGeom>
          <a:solidFill>
            <a:srgbClr val="F4B183"/>
          </a:solidFill>
        </p:spPr>
        <p:txBody>
          <a:bodyPr wrap="square" lIns="0" tIns="0" rIns="0" bIns="0" rtlCol="0"/>
          <a:lstStyle/>
          <a:p>
            <a:endParaRPr sz="1600" dirty="0">
              <a:latin typeface="Garamond" panose="02020404030301010803" pitchFamily="18" charset="0"/>
            </a:endParaRPr>
          </a:p>
        </p:txBody>
      </p:sp>
      <p:pic>
        <p:nvPicPr>
          <p:cNvPr id="13" name="Graphic 12" descr="Boardroom">
            <a:extLst>
              <a:ext uri="{FF2B5EF4-FFF2-40B4-BE49-F238E27FC236}">
                <a16:creationId xmlns:a16="http://schemas.microsoft.com/office/drawing/2014/main" id="{5C9C9223-3B0A-1A09-86AA-832D03D9F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245" y="4164572"/>
            <a:ext cx="533400" cy="533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1E1582-8243-C6CF-C816-79A7BAD76AC6}"/>
              </a:ext>
            </a:extLst>
          </p:cNvPr>
          <p:cNvSpPr txBox="1"/>
          <p:nvPr/>
        </p:nvSpPr>
        <p:spPr>
          <a:xfrm>
            <a:off x="869645" y="3768981"/>
            <a:ext cx="40833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00" b="1" dirty="0">
                <a:latin typeface="Garamond" panose="02020404030301010803" pitchFamily="18" charset="0"/>
              </a:rPr>
              <a:t>Board Governance Metrics</a:t>
            </a:r>
          </a:p>
          <a:p>
            <a:pPr algn="just"/>
            <a:r>
              <a:rPr lang="en-GB" sz="1500" spc="15" dirty="0">
                <a:latin typeface="Wingdings"/>
                <a:cs typeface="Wingdings"/>
              </a:rPr>
              <a:t></a:t>
            </a:r>
            <a:r>
              <a:rPr lang="en-US" sz="1500" dirty="0">
                <a:latin typeface="Garamond" panose="02020404030301010803" pitchFamily="18" charset="0"/>
              </a:rPr>
              <a:t>Board size trends </a:t>
            </a:r>
            <a:r>
              <a:rPr lang="en-GB" sz="1500" spc="15" dirty="0">
                <a:latin typeface="Wingdings"/>
                <a:cs typeface="Wingdings"/>
              </a:rPr>
              <a:t></a:t>
            </a:r>
            <a:r>
              <a:rPr lang="en-US" sz="1500" dirty="0">
                <a:latin typeface="Garamond" panose="02020404030301010803" pitchFamily="18" charset="0"/>
              </a:rPr>
              <a:t>Number of IDs and NEDs </a:t>
            </a:r>
            <a:r>
              <a:rPr lang="en-GB" sz="1500" spc="15" dirty="0">
                <a:latin typeface="Wingdings"/>
                <a:cs typeface="Wingdings"/>
              </a:rPr>
              <a:t></a:t>
            </a:r>
            <a:r>
              <a:rPr lang="en-US" sz="1500" dirty="0">
                <a:latin typeface="Garamond" panose="02020404030301010803" pitchFamily="18" charset="0"/>
              </a:rPr>
              <a:t>Share of IDs on company boards </a:t>
            </a:r>
            <a:r>
              <a:rPr lang="en-GB" sz="1500" spc="15" dirty="0">
                <a:latin typeface="Wingdings"/>
                <a:cs typeface="Wingdings"/>
              </a:rPr>
              <a:t></a:t>
            </a:r>
            <a:r>
              <a:rPr lang="en-US" sz="1500" dirty="0">
                <a:latin typeface="Garamond" panose="02020404030301010803" pitchFamily="18" charset="0"/>
              </a:rPr>
              <a:t>Board independence </a:t>
            </a:r>
            <a:r>
              <a:rPr lang="en-GB" sz="1500" spc="15" dirty="0">
                <a:latin typeface="Wingdings"/>
                <a:cs typeface="Wingdings"/>
              </a:rPr>
              <a:t></a:t>
            </a:r>
            <a:r>
              <a:rPr lang="en-US" sz="1500" dirty="0">
                <a:latin typeface="Garamond" panose="02020404030301010803" pitchFamily="18" charset="0"/>
              </a:rPr>
              <a:t>Promoter presence on the Board </a:t>
            </a:r>
            <a:r>
              <a:rPr lang="en-GB" sz="1500" spc="15" dirty="0">
                <a:latin typeface="Wingdings"/>
                <a:cs typeface="Wingdings"/>
              </a:rPr>
              <a:t></a:t>
            </a:r>
            <a:r>
              <a:rPr lang="en-US" sz="1500" dirty="0">
                <a:latin typeface="Garamond" panose="02020404030301010803" pitchFamily="18" charset="0"/>
              </a:rPr>
              <a:t>Total board pay </a:t>
            </a:r>
            <a:r>
              <a:rPr lang="en-GB" sz="1500" spc="15" dirty="0">
                <a:latin typeface="Wingdings"/>
                <a:cs typeface="Wingdings"/>
              </a:rPr>
              <a:t></a:t>
            </a:r>
            <a:r>
              <a:rPr lang="en-US" sz="1500" dirty="0">
                <a:latin typeface="Garamond" panose="02020404030301010803" pitchFamily="18" charset="0"/>
              </a:rPr>
              <a:t>Number of board meetings held each year </a:t>
            </a:r>
            <a:r>
              <a:rPr lang="en-GB" sz="1500" spc="15" dirty="0">
                <a:latin typeface="Wingdings"/>
                <a:cs typeface="Wingdings"/>
              </a:rPr>
              <a:t></a:t>
            </a:r>
            <a:r>
              <a:rPr lang="en-US" sz="1500" dirty="0">
                <a:latin typeface="Garamond" panose="02020404030301010803" pitchFamily="18" charset="0"/>
              </a:rPr>
              <a:t>What makes ESG companies different?</a:t>
            </a:r>
          </a:p>
        </p:txBody>
      </p:sp>
      <p:pic>
        <p:nvPicPr>
          <p:cNvPr id="17" name="Graphic 16" descr="Rupee">
            <a:extLst>
              <a:ext uri="{FF2B5EF4-FFF2-40B4-BE49-F238E27FC236}">
                <a16:creationId xmlns:a16="http://schemas.microsoft.com/office/drawing/2014/main" id="{F69EE21B-8748-98E5-7986-F6189E5C2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240" y="6105733"/>
            <a:ext cx="533400" cy="533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AA165FA-ECC4-185C-3F5B-4B06BF65F564}"/>
              </a:ext>
            </a:extLst>
          </p:cNvPr>
          <p:cNvSpPr txBox="1"/>
          <p:nvPr/>
        </p:nvSpPr>
        <p:spPr>
          <a:xfrm>
            <a:off x="336245" y="5839702"/>
            <a:ext cx="4616755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984" algn="just">
              <a:lnSpc>
                <a:spcPct val="100000"/>
              </a:lnSpc>
              <a:spcBef>
                <a:spcPts val="215"/>
              </a:spcBef>
            </a:pPr>
            <a:r>
              <a:rPr lang="en-GB" sz="1500" b="1" spc="30" dirty="0">
                <a:latin typeface="Garamond" panose="02020404030301010803" pitchFamily="18" charset="0"/>
                <a:cs typeface="Times New Roman"/>
              </a:rPr>
              <a:t>Non-Executive</a:t>
            </a:r>
            <a:r>
              <a:rPr lang="en-GB" sz="1500" b="1" spc="2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GB" sz="1500" b="1" spc="-5" dirty="0">
                <a:latin typeface="Garamond" panose="02020404030301010803" pitchFamily="18" charset="0"/>
                <a:cs typeface="Times New Roman"/>
              </a:rPr>
              <a:t>Directors’</a:t>
            </a:r>
            <a:r>
              <a:rPr lang="en-GB" sz="1500" b="1" spc="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GB" sz="1500" b="1" spc="15" dirty="0">
                <a:latin typeface="Garamond" panose="02020404030301010803" pitchFamily="18" charset="0"/>
                <a:cs typeface="Times New Roman"/>
              </a:rPr>
              <a:t>Compensation</a:t>
            </a:r>
          </a:p>
          <a:p>
            <a:pPr marL="514984" algn="just">
              <a:lnSpc>
                <a:spcPct val="100000"/>
              </a:lnSpc>
              <a:spcBef>
                <a:spcPts val="215"/>
              </a:spcBef>
            </a:pPr>
            <a:r>
              <a:rPr lang="en-GB" sz="1500" dirty="0">
                <a:latin typeface="Garamond" panose="02020404030301010803" pitchFamily="18" charset="0"/>
                <a:cs typeface="Times New Roman"/>
              </a:rPr>
              <a:t>NED and </a:t>
            </a:r>
            <a:r>
              <a:rPr lang="en-GB" sz="1500" spc="-5" dirty="0">
                <a:latin typeface="Garamond" panose="02020404030301010803" pitchFamily="18" charset="0"/>
                <a:cs typeface="Times New Roman"/>
              </a:rPr>
              <a:t>Non-Executive</a:t>
            </a:r>
            <a:r>
              <a:rPr lang="en-GB" sz="1500" spc="-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GB" sz="1500" spc="-5" dirty="0">
                <a:latin typeface="Garamond" panose="02020404030301010803" pitchFamily="18" charset="0"/>
                <a:cs typeface="Times New Roman"/>
              </a:rPr>
              <a:t>Chairman </a:t>
            </a:r>
            <a:r>
              <a:rPr lang="en-GB" sz="1500" spc="-50" dirty="0">
                <a:latin typeface="Garamond" panose="02020404030301010803" pitchFamily="18" charset="0"/>
                <a:cs typeface="Times New Roman"/>
              </a:rPr>
              <a:t>pay</a:t>
            </a:r>
            <a:r>
              <a:rPr lang="en-GB" sz="1500" spc="2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GB" sz="1500" dirty="0">
                <a:latin typeface="Garamond" panose="02020404030301010803" pitchFamily="18" charset="0"/>
                <a:cs typeface="Times New Roman"/>
              </a:rPr>
              <a:t>trends </a:t>
            </a:r>
            <a:r>
              <a:rPr lang="en-GB" sz="1500" spc="15" dirty="0">
                <a:latin typeface="Wingdings"/>
                <a:cs typeface="Wingdings"/>
              </a:rPr>
              <a:t></a:t>
            </a:r>
            <a:r>
              <a:rPr lang="en-US" sz="1500" spc="-20" dirty="0">
                <a:latin typeface="Garamond" panose="02020404030301010803" pitchFamily="18" charset="0"/>
                <a:cs typeface="Times New Roman"/>
              </a:rPr>
              <a:t>C</a:t>
            </a:r>
            <a:r>
              <a:rPr lang="en-US" sz="1500" spc="10" dirty="0">
                <a:latin typeface="Garamond" panose="02020404030301010803" pitchFamily="18" charset="0"/>
                <a:cs typeface="Times New Roman"/>
              </a:rPr>
              <a:t>om</a:t>
            </a:r>
            <a:r>
              <a:rPr lang="en-US" sz="1500" spc="25" dirty="0">
                <a:latin typeface="Garamond" panose="02020404030301010803" pitchFamily="18" charset="0"/>
                <a:cs typeface="Times New Roman"/>
              </a:rPr>
              <a:t>po</a:t>
            </a:r>
            <a:r>
              <a:rPr lang="en-US" sz="1500" spc="-35" dirty="0">
                <a:latin typeface="Garamond" panose="02020404030301010803" pitchFamily="18" charset="0"/>
                <a:cs typeface="Times New Roman"/>
              </a:rPr>
              <a:t>s</a:t>
            </a:r>
            <a:r>
              <a:rPr lang="en-US" sz="1500" spc="-65" dirty="0">
                <a:latin typeface="Garamond" panose="02020404030301010803" pitchFamily="18" charset="0"/>
                <a:cs typeface="Times New Roman"/>
              </a:rPr>
              <a:t>i</a:t>
            </a:r>
            <a:r>
              <a:rPr lang="en-US" sz="1500" spc="25" dirty="0">
                <a:latin typeface="Garamond" panose="02020404030301010803" pitchFamily="18" charset="0"/>
                <a:cs typeface="Times New Roman"/>
              </a:rPr>
              <a:t>t</a:t>
            </a:r>
            <a:r>
              <a:rPr lang="en-US" sz="1500" spc="-80" dirty="0">
                <a:latin typeface="Garamond" panose="02020404030301010803" pitchFamily="18" charset="0"/>
                <a:cs typeface="Times New Roman"/>
              </a:rPr>
              <a:t>i</a:t>
            </a:r>
            <a:r>
              <a:rPr lang="en-US" sz="1500" spc="25" dirty="0">
                <a:latin typeface="Garamond" panose="02020404030301010803" pitchFamily="18" charset="0"/>
                <a:cs typeface="Times New Roman"/>
              </a:rPr>
              <a:t>o</a:t>
            </a:r>
            <a:r>
              <a:rPr lang="en-US" sz="1500" spc="30" dirty="0">
                <a:latin typeface="Garamond" panose="02020404030301010803" pitchFamily="18" charset="0"/>
                <a:cs typeface="Times New Roman"/>
              </a:rPr>
              <a:t>n </a:t>
            </a:r>
            <a:r>
              <a:rPr lang="en-US" sz="1500" spc="-35" dirty="0">
                <a:latin typeface="Garamond" panose="02020404030301010803" pitchFamily="18" charset="0"/>
                <a:cs typeface="Times New Roman"/>
              </a:rPr>
              <a:t>a</a:t>
            </a:r>
            <a:r>
              <a:rPr lang="en-US" sz="1500" spc="10" dirty="0">
                <a:latin typeface="Garamond" panose="02020404030301010803" pitchFamily="18" charset="0"/>
                <a:cs typeface="Times New Roman"/>
              </a:rPr>
              <a:t>n</a:t>
            </a:r>
            <a:r>
              <a:rPr lang="en-US" sz="1500" spc="15" dirty="0">
                <a:latin typeface="Garamond" panose="02020404030301010803" pitchFamily="18" charset="0"/>
                <a:cs typeface="Times New Roman"/>
              </a:rPr>
              <a:t>d </a:t>
            </a:r>
            <a:r>
              <a:rPr lang="en-US" sz="1500" spc="-35" dirty="0">
                <a:latin typeface="Garamond" panose="02020404030301010803" pitchFamily="18" charset="0"/>
                <a:cs typeface="Times New Roman"/>
              </a:rPr>
              <a:t>s</a:t>
            </a:r>
            <a:r>
              <a:rPr lang="en-US" sz="1500" spc="25" dirty="0">
                <a:latin typeface="Garamond" panose="02020404030301010803" pitchFamily="18" charset="0"/>
                <a:cs typeface="Times New Roman"/>
              </a:rPr>
              <a:t>p</a:t>
            </a:r>
            <a:r>
              <a:rPr lang="en-US" sz="1500" spc="-80" dirty="0">
                <a:latin typeface="Garamond" panose="02020404030301010803" pitchFamily="18" charset="0"/>
                <a:cs typeface="Times New Roman"/>
              </a:rPr>
              <a:t>l</a:t>
            </a:r>
            <a:r>
              <a:rPr lang="en-US" sz="1500" spc="-65" dirty="0">
                <a:latin typeface="Garamond" panose="02020404030301010803" pitchFamily="18" charset="0"/>
                <a:cs typeface="Times New Roman"/>
              </a:rPr>
              <a:t>i</a:t>
            </a:r>
            <a:r>
              <a:rPr lang="en-US" sz="1500" spc="40" dirty="0">
                <a:latin typeface="Garamond" panose="02020404030301010803" pitchFamily="18" charset="0"/>
                <a:cs typeface="Times New Roman"/>
              </a:rPr>
              <a:t>t</a:t>
            </a:r>
            <a:r>
              <a:rPr lang="en-US" sz="1500" spc="-25" dirty="0">
                <a:latin typeface="Garamond" panose="02020404030301010803" pitchFamily="18" charset="0"/>
                <a:cs typeface="Times New Roman"/>
              </a:rPr>
              <a:t>s </a:t>
            </a:r>
            <a:r>
              <a:rPr lang="en-US" sz="1500" spc="10" dirty="0">
                <a:latin typeface="Garamond" panose="02020404030301010803" pitchFamily="18" charset="0"/>
                <a:cs typeface="Times New Roman"/>
              </a:rPr>
              <a:t>b</a:t>
            </a:r>
            <a:r>
              <a:rPr lang="en-US" sz="1500" spc="-110" dirty="0">
                <a:latin typeface="Garamond" panose="02020404030301010803" pitchFamily="18" charset="0"/>
                <a:cs typeface="Times New Roman"/>
              </a:rPr>
              <a:t>y </a:t>
            </a:r>
            <a:r>
              <a:rPr lang="en-US" sz="1500" dirty="0">
                <a:latin typeface="Garamond" panose="02020404030301010803" pitchFamily="18" charset="0"/>
                <a:cs typeface="Times New Roman"/>
              </a:rPr>
              <a:t>r</a:t>
            </a:r>
            <a:r>
              <a:rPr lang="en-US" sz="1500" spc="-20" dirty="0">
                <a:latin typeface="Garamond" panose="02020404030301010803" pitchFamily="18" charset="0"/>
                <a:cs typeface="Times New Roman"/>
              </a:rPr>
              <a:t>e</a:t>
            </a:r>
            <a:r>
              <a:rPr lang="en-US" sz="1500" spc="-60" dirty="0">
                <a:latin typeface="Garamond" panose="02020404030301010803" pitchFamily="18" charset="0"/>
                <a:cs typeface="Times New Roman"/>
              </a:rPr>
              <a:t>v</a:t>
            </a:r>
            <a:r>
              <a:rPr lang="en-US" sz="1500" spc="-20" dirty="0">
                <a:latin typeface="Garamond" panose="02020404030301010803" pitchFamily="18" charset="0"/>
                <a:cs typeface="Times New Roman"/>
              </a:rPr>
              <a:t>e</a:t>
            </a:r>
            <a:r>
              <a:rPr lang="en-US" sz="1500" spc="-5" dirty="0">
                <a:latin typeface="Garamond" panose="02020404030301010803" pitchFamily="18" charset="0"/>
                <a:cs typeface="Times New Roman"/>
              </a:rPr>
              <a:t>n</a:t>
            </a:r>
            <a:r>
              <a:rPr lang="en-US" sz="1500" dirty="0">
                <a:latin typeface="Garamond" panose="02020404030301010803" pitchFamily="18" charset="0"/>
                <a:cs typeface="Times New Roman"/>
              </a:rPr>
              <a:t>u</a:t>
            </a:r>
            <a:r>
              <a:rPr lang="en-US" sz="1500" spc="-35" dirty="0">
                <a:latin typeface="Garamond" panose="02020404030301010803" pitchFamily="18" charset="0"/>
                <a:cs typeface="Times New Roman"/>
              </a:rPr>
              <a:t>e</a:t>
            </a:r>
            <a:r>
              <a:rPr lang="en-US" sz="1500" spc="-40" dirty="0">
                <a:latin typeface="Garamond" panose="02020404030301010803" pitchFamily="18" charset="0"/>
                <a:cs typeface="Times New Roman"/>
              </a:rPr>
              <a:t>, </a:t>
            </a:r>
            <a:r>
              <a:rPr lang="en-US" sz="1500" spc="25" dirty="0">
                <a:latin typeface="Garamond" panose="02020404030301010803" pitchFamily="18" charset="0"/>
                <a:cs typeface="Times New Roman"/>
              </a:rPr>
              <a:t>p</a:t>
            </a:r>
            <a:r>
              <a:rPr lang="en-US" sz="1500" dirty="0">
                <a:latin typeface="Garamond" panose="02020404030301010803" pitchFamily="18" charset="0"/>
                <a:cs typeface="Times New Roman"/>
              </a:rPr>
              <a:t>r</a:t>
            </a:r>
            <a:r>
              <a:rPr lang="en-US" sz="1500" spc="10" dirty="0">
                <a:latin typeface="Garamond" panose="02020404030301010803" pitchFamily="18" charset="0"/>
                <a:cs typeface="Times New Roman"/>
              </a:rPr>
              <a:t>o</a:t>
            </a:r>
            <a:r>
              <a:rPr lang="en-US" sz="1500" spc="5" dirty="0">
                <a:latin typeface="Garamond" panose="02020404030301010803" pitchFamily="18" charset="0"/>
                <a:cs typeface="Times New Roman"/>
              </a:rPr>
              <a:t>f</a:t>
            </a:r>
            <a:r>
              <a:rPr lang="en-US" sz="1500" spc="-80" dirty="0">
                <a:latin typeface="Garamond" panose="02020404030301010803" pitchFamily="18" charset="0"/>
                <a:cs typeface="Times New Roman"/>
              </a:rPr>
              <a:t>i</a:t>
            </a:r>
            <a:r>
              <a:rPr lang="en-US" sz="1500" spc="25" dirty="0">
                <a:latin typeface="Garamond" panose="02020404030301010803" pitchFamily="18" charset="0"/>
                <a:cs typeface="Times New Roman"/>
              </a:rPr>
              <a:t>t</a:t>
            </a:r>
            <a:r>
              <a:rPr lang="en-US" sz="1500" spc="-40" dirty="0">
                <a:latin typeface="Garamond" panose="02020404030301010803" pitchFamily="18" charset="0"/>
                <a:cs typeface="Times New Roman"/>
              </a:rPr>
              <a:t>,  </a:t>
            </a:r>
            <a:r>
              <a:rPr lang="en-US" sz="1500" spc="-15" dirty="0">
                <a:latin typeface="Garamond" panose="02020404030301010803" pitchFamily="18" charset="0"/>
                <a:cs typeface="Times New Roman"/>
              </a:rPr>
              <a:t>company</a:t>
            </a:r>
            <a:r>
              <a:rPr lang="en-US" sz="1500" spc="-2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40" dirty="0">
                <a:latin typeface="Garamond" panose="02020404030301010803" pitchFamily="18" charset="0"/>
                <a:cs typeface="Times New Roman"/>
              </a:rPr>
              <a:t>age,</a:t>
            </a:r>
            <a:r>
              <a:rPr lang="en-US" sz="1500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20" dirty="0">
                <a:latin typeface="Garamond" panose="02020404030301010803" pitchFamily="18" charset="0"/>
                <a:cs typeface="Times New Roman"/>
              </a:rPr>
              <a:t>ownership,</a:t>
            </a:r>
            <a:r>
              <a:rPr lang="en-US" sz="1500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15" dirty="0">
                <a:latin typeface="Garamond" panose="02020404030301010803" pitchFamily="18" charset="0"/>
                <a:cs typeface="Times New Roman"/>
              </a:rPr>
              <a:t>market</a:t>
            </a:r>
            <a:r>
              <a:rPr lang="en-US" sz="1500" spc="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40" dirty="0">
                <a:latin typeface="Garamond" panose="02020404030301010803" pitchFamily="18" charset="0"/>
                <a:cs typeface="Times New Roman"/>
              </a:rPr>
              <a:t>cap,</a:t>
            </a:r>
            <a:r>
              <a:rPr lang="en-US" sz="1500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15" dirty="0">
                <a:latin typeface="Garamond" panose="02020404030301010803" pitchFamily="18" charset="0"/>
                <a:cs typeface="Times New Roman"/>
              </a:rPr>
              <a:t>sector</a:t>
            </a:r>
            <a:endParaRPr lang="en-GB" sz="1500" dirty="0">
              <a:latin typeface="Garamond" panose="02020404030301010803" pitchFamily="18" charset="0"/>
              <a:cs typeface="Times New Roman"/>
            </a:endParaRPr>
          </a:p>
        </p:txBody>
      </p:sp>
      <p:pic>
        <p:nvPicPr>
          <p:cNvPr id="20" name="Graphic 19" descr="Male profile">
            <a:extLst>
              <a:ext uri="{FF2B5EF4-FFF2-40B4-BE49-F238E27FC236}">
                <a16:creationId xmlns:a16="http://schemas.microsoft.com/office/drawing/2014/main" id="{BC68BE96-E11F-F9DF-3BEF-61FABD3F85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7799" y="4202511"/>
            <a:ext cx="533400" cy="533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3037EE-E82D-1A7A-F14B-C2F07AF9E503}"/>
              </a:ext>
            </a:extLst>
          </p:cNvPr>
          <p:cNvSpPr txBox="1"/>
          <p:nvPr/>
        </p:nvSpPr>
        <p:spPr>
          <a:xfrm>
            <a:off x="5791199" y="3724617"/>
            <a:ext cx="4083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500" b="1" spc="15" dirty="0">
                <a:latin typeface="Garamond" panose="02020404030301010803" pitchFamily="18" charset="0"/>
                <a:cs typeface="Times New Roman"/>
              </a:rPr>
              <a:t>Executive</a:t>
            </a:r>
            <a:r>
              <a:rPr lang="en-GB" sz="1500" b="1" spc="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GB" sz="1500" b="1" spc="-5" dirty="0">
                <a:latin typeface="Garamond" panose="02020404030301010803" pitchFamily="18" charset="0"/>
                <a:cs typeface="Times New Roman"/>
              </a:rPr>
              <a:t>Directors’</a:t>
            </a:r>
            <a:r>
              <a:rPr lang="en-GB" sz="1500" b="1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GB" sz="1500" b="1" spc="15" dirty="0">
                <a:latin typeface="Garamond" panose="02020404030301010803" pitchFamily="18" charset="0"/>
                <a:cs typeface="Times New Roman"/>
              </a:rPr>
              <a:t>Compensation</a:t>
            </a:r>
          </a:p>
          <a:p>
            <a:pPr algn="just"/>
            <a:r>
              <a:rPr lang="en-US" sz="1500" spc="-5" dirty="0">
                <a:latin typeface="Garamond" panose="02020404030301010803" pitchFamily="18" charset="0"/>
                <a:cs typeface="Times New Roman"/>
              </a:rPr>
              <a:t>Compensation</a:t>
            </a:r>
            <a:r>
              <a:rPr lang="en-US" sz="1500" spc="7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5" dirty="0">
                <a:latin typeface="Garamond" panose="02020404030301010803" pitchFamily="18" charset="0"/>
                <a:cs typeface="Times New Roman"/>
              </a:rPr>
              <a:t>trends </a:t>
            </a:r>
            <a:r>
              <a:rPr lang="en-US" sz="1500" spc="5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10" dirty="0">
                <a:latin typeface="Garamond" panose="02020404030301010803" pitchFamily="18" charset="0"/>
                <a:cs typeface="Times New Roman"/>
              </a:rPr>
              <a:t>for </a:t>
            </a:r>
            <a:r>
              <a:rPr lang="en-US" sz="1500" spc="6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20" dirty="0">
                <a:latin typeface="Garamond" panose="02020404030301010803" pitchFamily="18" charset="0"/>
                <a:cs typeface="Times New Roman"/>
              </a:rPr>
              <a:t>Executive</a:t>
            </a:r>
            <a:r>
              <a:rPr lang="en-US" sz="1500" spc="42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dirty="0">
                <a:latin typeface="Garamond" panose="02020404030301010803" pitchFamily="18" charset="0"/>
                <a:cs typeface="Times New Roman"/>
              </a:rPr>
              <a:t>Directors</a:t>
            </a:r>
            <a:r>
              <a:rPr lang="en-US" sz="1500" spc="4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10" dirty="0">
                <a:latin typeface="Garamond" panose="02020404030301010803" pitchFamily="18" charset="0"/>
                <a:cs typeface="Times New Roman"/>
              </a:rPr>
              <a:t>from</a:t>
            </a:r>
            <a:r>
              <a:rPr lang="en-US" sz="150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25" dirty="0">
                <a:latin typeface="Garamond" panose="02020404030301010803" pitchFamily="18" charset="0"/>
                <a:cs typeface="Times New Roman"/>
              </a:rPr>
              <a:t>FY19-23 </a:t>
            </a:r>
            <a:r>
              <a:rPr lang="en-GB" sz="1500" spc="15" dirty="0">
                <a:latin typeface="Wingdings"/>
                <a:cs typeface="Wingdings"/>
              </a:rPr>
              <a:t></a:t>
            </a:r>
            <a:r>
              <a:rPr lang="en-US" sz="1500" spc="-5" dirty="0">
                <a:latin typeface="Garamond" panose="02020404030301010803" pitchFamily="18" charset="0"/>
                <a:cs typeface="Times New Roman"/>
              </a:rPr>
              <a:t>Total pa</a:t>
            </a:r>
            <a:r>
              <a:rPr lang="en-US" sz="1500" spc="-50" dirty="0">
                <a:latin typeface="Garamond" panose="02020404030301010803" pitchFamily="18" charset="0"/>
                <a:cs typeface="Times New Roman"/>
              </a:rPr>
              <a:t>y</a:t>
            </a:r>
            <a:r>
              <a:rPr lang="en-US" sz="1500" spc="-4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30" dirty="0">
                <a:latin typeface="Garamond" panose="02020404030301010803" pitchFamily="18" charset="0"/>
                <a:cs typeface="Times New Roman"/>
              </a:rPr>
              <a:t>(means,</a:t>
            </a:r>
            <a:r>
              <a:rPr lang="en-US" sz="1500" spc="-25" dirty="0">
                <a:latin typeface="Garamond" panose="02020404030301010803" pitchFamily="18" charset="0"/>
                <a:cs typeface="Times New Roman"/>
              </a:rPr>
              <a:t> medians</a:t>
            </a:r>
            <a:r>
              <a:rPr lang="en-US" sz="1500" spc="-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5" dirty="0">
                <a:latin typeface="Garamond" panose="02020404030301010803" pitchFamily="18" charset="0"/>
                <a:cs typeface="Times New Roman"/>
              </a:rPr>
              <a:t>and</a:t>
            </a:r>
            <a:r>
              <a:rPr lang="en-US" sz="150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20" dirty="0">
                <a:latin typeface="Garamond" panose="02020404030301010803" pitchFamily="18" charset="0"/>
                <a:cs typeface="Times New Roman"/>
              </a:rPr>
              <a:t>percentile values)</a:t>
            </a:r>
            <a:r>
              <a:rPr lang="en-US" sz="1500" spc="-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55" dirty="0">
                <a:latin typeface="Garamond" panose="02020404030301010803" pitchFamily="18" charset="0"/>
                <a:cs typeface="Times New Roman"/>
              </a:rPr>
              <a:t>by</a:t>
            </a:r>
            <a:r>
              <a:rPr lang="en-US" sz="1500" spc="-5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15" dirty="0">
                <a:latin typeface="Garamond" panose="02020404030301010803" pitchFamily="18" charset="0"/>
                <a:cs typeface="Times New Roman"/>
              </a:rPr>
              <a:t>designation</a:t>
            </a:r>
            <a:r>
              <a:rPr lang="en-US" sz="1500" spc="-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5" dirty="0">
                <a:latin typeface="Garamond" panose="02020404030301010803" pitchFamily="18" charset="0"/>
                <a:cs typeface="Times New Roman"/>
              </a:rPr>
              <a:t>and</a:t>
            </a:r>
            <a:r>
              <a:rPr lang="en-US" sz="1500" dirty="0">
                <a:latin typeface="Garamond" panose="02020404030301010803" pitchFamily="18" charset="0"/>
                <a:cs typeface="Times New Roman"/>
              </a:rPr>
              <a:t> pay </a:t>
            </a:r>
            <a:r>
              <a:rPr lang="en-US" sz="1500" spc="-15" dirty="0">
                <a:latin typeface="Garamond" panose="02020404030301010803" pitchFamily="18" charset="0"/>
                <a:cs typeface="Times New Roman"/>
              </a:rPr>
              <a:t>ranges </a:t>
            </a:r>
            <a:r>
              <a:rPr lang="en-GB" sz="1500" spc="15" dirty="0">
                <a:latin typeface="Wingdings"/>
                <a:cs typeface="Wingdings"/>
              </a:rPr>
              <a:t></a:t>
            </a:r>
            <a:r>
              <a:rPr lang="en-US" sz="1500" spc="-50" dirty="0">
                <a:latin typeface="Garamond" panose="02020404030301010803" pitchFamily="18" charset="0"/>
                <a:cs typeface="Times New Roman"/>
              </a:rPr>
              <a:t>Pay </a:t>
            </a:r>
            <a:r>
              <a:rPr lang="en-US" sz="1500" spc="-4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10" dirty="0">
                <a:latin typeface="Garamond" panose="02020404030301010803" pitchFamily="18" charset="0"/>
                <a:cs typeface="Times New Roman"/>
              </a:rPr>
              <a:t>composition </a:t>
            </a:r>
            <a:r>
              <a:rPr lang="en-GB" sz="1500" spc="15" dirty="0">
                <a:latin typeface="Wingdings"/>
                <a:cs typeface="Wingdings"/>
              </a:rPr>
              <a:t></a:t>
            </a:r>
            <a:r>
              <a:rPr lang="en-US" sz="1500" spc="-20" dirty="0">
                <a:latin typeface="Garamond" panose="02020404030301010803" pitchFamily="18" charset="0"/>
                <a:cs typeface="Times New Roman"/>
              </a:rPr>
              <a:t>Changes </a:t>
            </a:r>
            <a:r>
              <a:rPr lang="en-US" sz="1500" spc="-15" dirty="0">
                <a:latin typeface="Garamond" panose="02020404030301010803" pitchFamily="18" charset="0"/>
                <a:cs typeface="Times New Roman"/>
              </a:rPr>
              <a:t>in </a:t>
            </a:r>
            <a:r>
              <a:rPr lang="en-US" sz="1500" spc="-50" dirty="0">
                <a:latin typeface="Garamond" panose="02020404030301010803" pitchFamily="18" charset="0"/>
                <a:cs typeface="Times New Roman"/>
              </a:rPr>
              <a:t>pay, </a:t>
            </a:r>
            <a:r>
              <a:rPr lang="en-US" sz="1500" spc="-30" dirty="0">
                <a:latin typeface="Garamond" panose="02020404030301010803" pitchFamily="18" charset="0"/>
                <a:cs typeface="Times New Roman"/>
              </a:rPr>
              <a:t>FY19-23</a:t>
            </a:r>
            <a:r>
              <a:rPr lang="en-US" sz="1500" spc="-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GB" sz="1500" spc="15" dirty="0">
                <a:latin typeface="Wingdings"/>
                <a:cs typeface="Wingdings"/>
              </a:rPr>
              <a:t></a:t>
            </a:r>
            <a:r>
              <a:rPr lang="en-US" sz="1500" spc="-35" dirty="0">
                <a:latin typeface="Garamond" panose="02020404030301010803" pitchFamily="18" charset="0"/>
                <a:cs typeface="Times New Roman"/>
              </a:rPr>
              <a:t>Lists </a:t>
            </a:r>
            <a:r>
              <a:rPr lang="en-US" sz="1500" spc="10" dirty="0">
                <a:latin typeface="Garamond" panose="02020404030301010803" pitchFamily="18" charset="0"/>
                <a:cs typeface="Times New Roman"/>
              </a:rPr>
              <a:t>of the </a:t>
            </a:r>
            <a:r>
              <a:rPr lang="en-US" sz="1500" spc="-15" dirty="0">
                <a:latin typeface="Garamond" panose="02020404030301010803" pitchFamily="18" charset="0"/>
                <a:cs typeface="Times New Roman"/>
              </a:rPr>
              <a:t>highest </a:t>
            </a:r>
            <a:r>
              <a:rPr lang="en-US" sz="1500" spc="-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20" dirty="0">
                <a:latin typeface="Garamond" panose="02020404030301010803" pitchFamily="18" charset="0"/>
                <a:cs typeface="Times New Roman"/>
              </a:rPr>
              <a:t>paid</a:t>
            </a:r>
            <a:r>
              <a:rPr lang="en-US" sz="1500" spc="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20" dirty="0">
                <a:latin typeface="Garamond" panose="02020404030301010803" pitchFamily="18" charset="0"/>
                <a:cs typeface="Times New Roman"/>
              </a:rPr>
              <a:t>CMDs,</a:t>
            </a:r>
            <a:r>
              <a:rPr lang="en-US" sz="1500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55" dirty="0">
                <a:latin typeface="Garamond" panose="02020404030301010803" pitchFamily="18" charset="0"/>
                <a:cs typeface="Times New Roman"/>
              </a:rPr>
              <a:t>CEOs</a:t>
            </a:r>
            <a:r>
              <a:rPr lang="en-US" sz="1500" spc="-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5" dirty="0">
                <a:latin typeface="Garamond" panose="02020404030301010803" pitchFamily="18" charset="0"/>
                <a:cs typeface="Times New Roman"/>
              </a:rPr>
              <a:t>and</a:t>
            </a:r>
            <a:r>
              <a:rPr lang="en-US" sz="1500" spc="20" dirty="0">
                <a:latin typeface="Garamond" panose="02020404030301010803" pitchFamily="18" charset="0"/>
                <a:cs typeface="Times New Roman"/>
              </a:rPr>
              <a:t> CFOs</a:t>
            </a:r>
            <a:endParaRPr lang="en-GB" sz="1500" dirty="0">
              <a:latin typeface="Garamond" panose="02020404030301010803" pitchFamily="18" charset="0"/>
              <a:cs typeface="Times New Roman"/>
            </a:endParaRPr>
          </a:p>
        </p:txBody>
      </p:sp>
      <p:pic>
        <p:nvPicPr>
          <p:cNvPr id="23" name="Graphic 22" descr="Female">
            <a:extLst>
              <a:ext uri="{FF2B5EF4-FFF2-40B4-BE49-F238E27FC236}">
                <a16:creationId xmlns:a16="http://schemas.microsoft.com/office/drawing/2014/main" id="{2F128B64-9CC9-B76A-6197-3C17E3B23D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7799" y="5701581"/>
            <a:ext cx="533400" cy="533400"/>
          </a:xfrm>
          <a:prstGeom prst="rect">
            <a:avLst/>
          </a:prstGeom>
        </p:spPr>
      </p:pic>
      <p:pic>
        <p:nvPicPr>
          <p:cNvPr id="25" name="Graphic 24" descr="Male">
            <a:extLst>
              <a:ext uri="{FF2B5EF4-FFF2-40B4-BE49-F238E27FC236}">
                <a16:creationId xmlns:a16="http://schemas.microsoft.com/office/drawing/2014/main" id="{69646687-418A-A448-699B-342F75A990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57799" y="5610941"/>
            <a:ext cx="533400" cy="533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9F21FA6-FE01-733E-FCE8-255C9952CB85}"/>
              </a:ext>
            </a:extLst>
          </p:cNvPr>
          <p:cNvSpPr txBox="1"/>
          <p:nvPr/>
        </p:nvSpPr>
        <p:spPr>
          <a:xfrm>
            <a:off x="5791199" y="5678269"/>
            <a:ext cx="40833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spc="-15" dirty="0">
                <a:latin typeface="Garamond" panose="02020404030301010803" pitchFamily="18" charset="0"/>
                <a:cs typeface="Times New Roman"/>
              </a:rPr>
              <a:t>Gender</a:t>
            </a:r>
            <a:r>
              <a:rPr lang="en-GB" sz="1500" b="1" spc="3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GB" sz="1500" b="1" dirty="0">
                <a:latin typeface="Garamond" panose="02020404030301010803" pitchFamily="18" charset="0"/>
                <a:cs typeface="Times New Roman"/>
              </a:rPr>
              <a:t>Diversity</a:t>
            </a:r>
            <a:r>
              <a:rPr lang="en-GB" sz="1500" b="1" spc="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GB" sz="1500" b="1" spc="-5" dirty="0">
                <a:latin typeface="Garamond" panose="02020404030301010803" pitchFamily="18" charset="0"/>
                <a:cs typeface="Times New Roman"/>
              </a:rPr>
              <a:t>and</a:t>
            </a:r>
            <a:r>
              <a:rPr lang="en-GB" sz="1500" b="1" spc="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GB" sz="1500" b="1" dirty="0">
                <a:latin typeface="Garamond" panose="02020404030301010803" pitchFamily="18" charset="0"/>
                <a:cs typeface="Times New Roman"/>
              </a:rPr>
              <a:t>Equality</a:t>
            </a:r>
            <a:endParaRPr lang="en-GB" sz="1500" dirty="0">
              <a:latin typeface="Garamond" panose="02020404030301010803" pitchFamily="18" charset="0"/>
              <a:cs typeface="Times New Roman"/>
            </a:endParaRPr>
          </a:p>
          <a:p>
            <a:r>
              <a:rPr lang="en-US" sz="1500" spc="-50" dirty="0">
                <a:latin typeface="Garamond" panose="02020404030301010803" pitchFamily="18" charset="0"/>
                <a:cs typeface="Times New Roman"/>
              </a:rPr>
              <a:t>Male </a:t>
            </a:r>
            <a:r>
              <a:rPr lang="en-US" sz="1500" spc="-20" dirty="0">
                <a:latin typeface="Garamond" panose="02020404030301010803" pitchFamily="18" charset="0"/>
                <a:cs typeface="Times New Roman"/>
              </a:rPr>
              <a:t>vs </a:t>
            </a:r>
            <a:r>
              <a:rPr lang="en-US" sz="1500" spc="-25" dirty="0">
                <a:latin typeface="Garamond" panose="02020404030301010803" pitchFamily="18" charset="0"/>
                <a:cs typeface="Times New Roman"/>
              </a:rPr>
              <a:t>female </a:t>
            </a:r>
            <a:r>
              <a:rPr lang="en-US" sz="1500" spc="-5" dirty="0">
                <a:latin typeface="Garamond" panose="02020404030301010803" pitchFamily="18" charset="0"/>
                <a:cs typeface="Times New Roman"/>
              </a:rPr>
              <a:t>representation </a:t>
            </a:r>
            <a:r>
              <a:rPr lang="en-US" sz="1500" spc="-15" dirty="0">
                <a:latin typeface="Garamond" panose="02020404030301010803" pitchFamily="18" charset="0"/>
                <a:cs typeface="Times New Roman"/>
              </a:rPr>
              <a:t>across </a:t>
            </a:r>
            <a:r>
              <a:rPr lang="en-US" sz="1500" spc="-35" dirty="0">
                <a:latin typeface="Garamond" panose="02020404030301010803" pitchFamily="18" charset="0"/>
                <a:cs typeface="Times New Roman"/>
              </a:rPr>
              <a:t>executive </a:t>
            </a:r>
            <a:r>
              <a:rPr lang="en-US" sz="1500" spc="-45" dirty="0">
                <a:latin typeface="Garamond" panose="02020404030301010803" pitchFamily="18" charset="0"/>
                <a:cs typeface="Times New Roman"/>
              </a:rPr>
              <a:t>levels </a:t>
            </a:r>
            <a:r>
              <a:rPr lang="en-GB" sz="1600" spc="15" dirty="0">
                <a:latin typeface="Wingdings"/>
                <a:cs typeface="Wingdings"/>
              </a:rPr>
              <a:t></a:t>
            </a:r>
            <a:r>
              <a:rPr lang="en-US" sz="1500" spc="-4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15" dirty="0">
                <a:latin typeface="Garamond" panose="02020404030301010803" pitchFamily="18" charset="0"/>
                <a:cs typeface="Times New Roman"/>
              </a:rPr>
              <a:t>Company </a:t>
            </a:r>
            <a:r>
              <a:rPr lang="en-US" sz="1500" spc="-20" dirty="0">
                <a:latin typeface="Garamond" panose="02020404030301010803" pitchFamily="18" charset="0"/>
                <a:cs typeface="Times New Roman"/>
              </a:rPr>
              <a:t>with </a:t>
            </a:r>
            <a:r>
              <a:rPr lang="en-US" sz="1500" spc="20" dirty="0">
                <a:latin typeface="Garamond" panose="02020404030301010803" pitchFamily="18" charset="0"/>
                <a:cs typeface="Times New Roman"/>
              </a:rPr>
              <a:t>no </a:t>
            </a:r>
            <a:r>
              <a:rPr lang="en-US" sz="1500" spc="-25" dirty="0">
                <a:latin typeface="Garamond" panose="02020404030301010803" pitchFamily="18" charset="0"/>
                <a:cs typeface="Times New Roman"/>
              </a:rPr>
              <a:t>female </a:t>
            </a:r>
            <a:r>
              <a:rPr lang="en-US" sz="1500" spc="-5" dirty="0">
                <a:latin typeface="Garamond" panose="02020404030301010803" pitchFamily="18" charset="0"/>
                <a:cs typeface="Times New Roman"/>
              </a:rPr>
              <a:t>representation </a:t>
            </a:r>
            <a:r>
              <a:rPr lang="en-GB" sz="1600" spc="15" dirty="0">
                <a:latin typeface="Wingdings"/>
                <a:cs typeface="Wingdings"/>
              </a:rPr>
              <a:t></a:t>
            </a:r>
            <a:r>
              <a:rPr lang="en-US" sz="1500" spc="-25" dirty="0">
                <a:latin typeface="Garamond" panose="02020404030301010803" pitchFamily="18" charset="0"/>
                <a:cs typeface="Times New Roman"/>
              </a:rPr>
              <a:t>Gender-wise </a:t>
            </a:r>
            <a:r>
              <a:rPr lang="en-US" sz="1500" spc="-50" dirty="0">
                <a:latin typeface="Garamond" panose="02020404030301010803" pitchFamily="18" charset="0"/>
                <a:cs typeface="Times New Roman"/>
              </a:rPr>
              <a:t>pay</a:t>
            </a:r>
            <a:r>
              <a:rPr lang="en-US" sz="1500" spc="-4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20" dirty="0">
                <a:latin typeface="Garamond" panose="02020404030301010803" pitchFamily="18" charset="0"/>
                <a:cs typeface="Times New Roman"/>
              </a:rPr>
              <a:t>split </a:t>
            </a:r>
            <a:r>
              <a:rPr lang="en-US" sz="1500" spc="-55" dirty="0">
                <a:latin typeface="Garamond" panose="02020404030301010803" pitchFamily="18" charset="0"/>
                <a:cs typeface="Times New Roman"/>
              </a:rPr>
              <a:t>by</a:t>
            </a:r>
            <a:r>
              <a:rPr lang="en-US" sz="1500" spc="25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500" spc="-50" dirty="0">
                <a:latin typeface="Garamond" panose="02020404030301010803" pitchFamily="18" charset="0"/>
                <a:cs typeface="Times New Roman"/>
              </a:rPr>
              <a:t>level</a:t>
            </a:r>
            <a:r>
              <a:rPr lang="en-GB" sz="1400" spc="15" dirty="0">
                <a:latin typeface="Wingdings"/>
                <a:cs typeface="Wingdings"/>
              </a:rPr>
              <a:t> </a:t>
            </a:r>
            <a:r>
              <a:rPr lang="en-US" sz="1500" spc="-5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GB" sz="1500" spc="-20" dirty="0">
                <a:latin typeface="Garamond" panose="02020404030301010803" pitchFamily="18" charset="0"/>
                <a:cs typeface="Times New Roman"/>
              </a:rPr>
              <a:t>Changes </a:t>
            </a:r>
            <a:r>
              <a:rPr lang="en-GB" sz="1500" spc="-25" dirty="0">
                <a:latin typeface="Garamond" panose="02020404030301010803" pitchFamily="18" charset="0"/>
                <a:cs typeface="Times New Roman"/>
              </a:rPr>
              <a:t>in </a:t>
            </a:r>
            <a:r>
              <a:rPr lang="en-GB" sz="1500" spc="-50" dirty="0">
                <a:latin typeface="Garamond" panose="02020404030301010803" pitchFamily="18" charset="0"/>
                <a:cs typeface="Times New Roman"/>
              </a:rPr>
              <a:t>pay,</a:t>
            </a:r>
            <a:r>
              <a:rPr lang="en-GB" sz="1500" spc="26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GB" sz="1500" spc="-25" dirty="0">
                <a:latin typeface="Garamond" panose="02020404030301010803" pitchFamily="18" charset="0"/>
                <a:cs typeface="Times New Roman"/>
              </a:rPr>
              <a:t>FY19-23 </a:t>
            </a:r>
            <a:r>
              <a:rPr lang="en-GB" sz="1600" spc="15" dirty="0">
                <a:latin typeface="Wingdings"/>
                <a:cs typeface="Wingdings"/>
              </a:rPr>
              <a:t></a:t>
            </a:r>
            <a:r>
              <a:rPr lang="en-GB" sz="1500" spc="-25" dirty="0">
                <a:latin typeface="Garamond" panose="02020404030301010803" pitchFamily="18" charset="0"/>
                <a:cs typeface="Times New Roman"/>
              </a:rPr>
              <a:t>Gender-wise </a:t>
            </a:r>
            <a:r>
              <a:rPr lang="en-GB" sz="1500" spc="-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GB" sz="1500" spc="-50" dirty="0">
                <a:latin typeface="Garamond" panose="02020404030301010803" pitchFamily="18" charset="0"/>
                <a:cs typeface="Times New Roman"/>
              </a:rPr>
              <a:t>pay</a:t>
            </a:r>
            <a:r>
              <a:rPr lang="en-GB" sz="1500" spc="-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GB" sz="1500" spc="-5" dirty="0">
                <a:latin typeface="Garamond" panose="02020404030301010803" pitchFamily="18" charset="0"/>
                <a:cs typeface="Times New Roman"/>
              </a:rPr>
              <a:t>composition</a:t>
            </a:r>
            <a:r>
              <a:rPr lang="en-US" sz="1500" spc="-5" dirty="0">
                <a:latin typeface="Garamond" panose="02020404030301010803" pitchFamily="18" charset="0"/>
                <a:cs typeface="Times New Roman"/>
              </a:rPr>
              <a:t> </a:t>
            </a:r>
            <a:endParaRPr lang="en-GB" sz="15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5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1DD2-06BF-B6A9-0EB5-A04B67822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7" y="1614321"/>
            <a:ext cx="9385813" cy="430887"/>
          </a:xfrm>
        </p:spPr>
        <p:txBody>
          <a:bodyPr/>
          <a:lstStyle/>
          <a:p>
            <a:r>
              <a:rPr lang="en-GB" sz="2800" dirty="0">
                <a:latin typeface="Garamond" panose="02020404030301010803" pitchFamily="18" charset="0"/>
              </a:rPr>
              <a:t>SUBSCRIPTION FEES*</a:t>
            </a: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0221A9B9-800C-2090-8CF5-A2A6A327B4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F2BCF333-E4ED-BBE4-8141-695B39ACF26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7020" y="2895600"/>
            <a:ext cx="931115" cy="13975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AE13B0-5F73-7084-A559-5BD99C4B4725}"/>
              </a:ext>
            </a:extLst>
          </p:cNvPr>
          <p:cNvSpPr txBox="1"/>
          <p:nvPr/>
        </p:nvSpPr>
        <p:spPr>
          <a:xfrm>
            <a:off x="10287000" y="3857387"/>
            <a:ext cx="807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Garamond" panose="02020404030301010803" pitchFamily="18" charset="0"/>
              </a:rPr>
              <a:t>Bundled offer: Now get access to IMA’s proprietary cloud-based tool, </a:t>
            </a:r>
            <a:r>
              <a:rPr lang="en-US" sz="1400" b="1" dirty="0">
                <a:solidFill>
                  <a:srgbClr val="FF0000"/>
                </a:solidFill>
                <a:latin typeface="Garamond" panose="02020404030301010803" pitchFamily="18" charset="0"/>
                <a:hlinkClick r:id="rId4"/>
              </a:rPr>
              <a:t>AgileX</a:t>
            </a:r>
            <a:r>
              <a:rPr lang="en-US" sz="1400" b="1" dirty="0">
                <a:solidFill>
                  <a:srgbClr val="FF0000"/>
                </a:solidFill>
                <a:latin typeface="Garamond" panose="02020404030301010803" pitchFamily="18" charset="0"/>
              </a:rPr>
              <a:t> for detailed cuts and custom analysis</a:t>
            </a:r>
            <a:endParaRPr lang="en-GB" sz="1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0A570F-2415-E4EB-C42A-D14B4E282B93}"/>
              </a:ext>
            </a:extLst>
          </p:cNvPr>
          <p:cNvGrpSpPr/>
          <p:nvPr/>
        </p:nvGrpSpPr>
        <p:grpSpPr>
          <a:xfrm>
            <a:off x="1534259" y="5029269"/>
            <a:ext cx="8187897" cy="1925174"/>
            <a:chOff x="1493611" y="4180075"/>
            <a:chExt cx="8165516" cy="189330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138036D-203C-FD77-05C9-2A73DC9A5D65}"/>
                </a:ext>
              </a:extLst>
            </p:cNvPr>
            <p:cNvGrpSpPr/>
            <p:nvPr/>
          </p:nvGrpSpPr>
          <p:grpSpPr>
            <a:xfrm>
              <a:off x="1493611" y="4180075"/>
              <a:ext cx="4566889" cy="1893301"/>
              <a:chOff x="1524563" y="3968408"/>
              <a:chExt cx="4566889" cy="1893301"/>
            </a:xfrm>
          </p:grpSpPr>
          <p:pic>
            <p:nvPicPr>
              <p:cNvPr id="21" name="object 18">
                <a:extLst>
                  <a:ext uri="{FF2B5EF4-FFF2-40B4-BE49-F238E27FC236}">
                    <a16:creationId xmlns:a16="http://schemas.microsoft.com/office/drawing/2014/main" id="{14CEBD4A-F995-EA8E-4004-806A2391139E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93126" y="4199059"/>
                <a:ext cx="1797741" cy="59958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F78257A-75D6-72E0-0147-C7B5A4AA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4563" y="3968408"/>
                <a:ext cx="1080245" cy="151384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CA5B73-E091-F157-7305-034ADAB5CB3F}"/>
                  </a:ext>
                </a:extLst>
              </p:cNvPr>
              <p:cNvSpPr txBox="1"/>
              <p:nvPr/>
            </p:nvSpPr>
            <p:spPr>
              <a:xfrm>
                <a:off x="1524563" y="5553932"/>
                <a:ext cx="179835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Garamond" panose="02020404030301010803" pitchFamily="18" charset="0"/>
                  </a:rPr>
                  <a:t>PDF Report </a:t>
                </a:r>
                <a:endParaRPr lang="en-GB" sz="1400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2FDFA81-E1CC-BE11-59CB-47486B0A3C01}"/>
                  </a:ext>
                </a:extLst>
              </p:cNvPr>
              <p:cNvSpPr txBox="1"/>
              <p:nvPr/>
            </p:nvSpPr>
            <p:spPr>
              <a:xfrm>
                <a:off x="3348252" y="4909511"/>
                <a:ext cx="2743200" cy="93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Garamond" panose="02020404030301010803" pitchFamily="18" charset="0"/>
                  </a:rPr>
                  <a:t>Our cloud-based tool enabling detailed cuts and </a:t>
                </a:r>
                <a:r>
                  <a:rPr lang="en-GB" sz="1400" dirty="0">
                    <a:latin typeface="Garamond" panose="02020404030301010803" pitchFamily="18" charset="0"/>
                  </a:rPr>
                  <a:t>customised</a:t>
                </a:r>
                <a:r>
                  <a:rPr lang="en-US" sz="1400" dirty="0">
                    <a:latin typeface="Garamond" panose="02020404030301010803" pitchFamily="18" charset="0"/>
                  </a:rPr>
                  <a:t> analysis of Executive Compensation and Board and Gender Diversity Metrics</a:t>
                </a:r>
                <a:endParaRPr lang="en-GB" sz="1400" dirty="0"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94280C-8E03-5661-09DB-45162D4C5E71}"/>
                </a:ext>
              </a:extLst>
            </p:cNvPr>
            <p:cNvSpPr txBox="1"/>
            <p:nvPr/>
          </p:nvSpPr>
          <p:spPr>
            <a:xfrm>
              <a:off x="6560353" y="4936995"/>
              <a:ext cx="30987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Garamond" panose="02020404030301010803" pitchFamily="18" charset="0"/>
                </a:rPr>
                <a:t>To purchase a copy, please </a:t>
              </a:r>
              <a:r>
                <a:rPr lang="en-US" sz="1400" b="1" dirty="0">
                  <a:latin typeface="Garamond" panose="02020404030301010803" pitchFamily="18" charset="0"/>
                  <a:hlinkClick r:id="rId7"/>
                </a:rPr>
                <a:t>click here</a:t>
              </a:r>
              <a:endParaRPr lang="en-GB" sz="1400" b="1" dirty="0">
                <a:latin typeface="Garamond" panose="02020404030301010803" pitchFamily="18" charset="0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C15D77-165B-DDF7-1B71-58384C1E6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327249"/>
              </p:ext>
            </p:extLst>
          </p:nvPr>
        </p:nvGraphicFramePr>
        <p:xfrm>
          <a:off x="838200" y="2487388"/>
          <a:ext cx="7620000" cy="2257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879">
                  <a:extLst>
                    <a:ext uri="{9D8B030D-6E8A-4147-A177-3AD203B41FA5}">
                      <a16:colId xmlns:a16="http://schemas.microsoft.com/office/drawing/2014/main" val="3434317962"/>
                    </a:ext>
                  </a:extLst>
                </a:gridCol>
                <a:gridCol w="2232121">
                  <a:extLst>
                    <a:ext uri="{9D8B030D-6E8A-4147-A177-3AD203B41FA5}">
                      <a16:colId xmlns:a16="http://schemas.microsoft.com/office/drawing/2014/main" val="1640073855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87163069"/>
                    </a:ext>
                  </a:extLst>
                </a:gridCol>
              </a:tblGrid>
              <a:tr h="493130">
                <a:tc>
                  <a:txBody>
                    <a:bodyPr/>
                    <a:lstStyle/>
                    <a:p>
                      <a:endParaRPr lang="en-GB" sz="14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IMA Forum members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Non-members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446158"/>
                  </a:ext>
                </a:extLst>
              </a:tr>
              <a:tr h="625579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Garamond" panose="02020404030301010803" pitchFamily="18" charset="0"/>
                        </a:rPr>
                        <a:t>The 2023 Board Remuneration &amp; Governance Report </a:t>
                      </a:r>
                      <a:r>
                        <a:rPr lang="en-GB" sz="1400" b="0" i="1" dirty="0">
                          <a:latin typeface="Garamond" panose="02020404030301010803" pitchFamily="18" charset="0"/>
                        </a:rPr>
                        <a:t>(PDF copy)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aramond" panose="02020404030301010803" pitchFamily="18" charset="0"/>
                        </a:rPr>
                        <a:t>Rs 30,000 + GST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aramond" panose="02020404030301010803" pitchFamily="18" charset="0"/>
                        </a:rPr>
                        <a:t>Rs 50,000 + GST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250033"/>
                  </a:ext>
                </a:extLst>
              </a:tr>
              <a:tr h="575708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latin typeface="Garamond" panose="02020404030301010803" pitchFamily="18" charset="0"/>
                        </a:rPr>
                        <a:t>AgileX</a:t>
                      </a:r>
                      <a:r>
                        <a:rPr lang="en-GB" sz="1400" b="1" dirty="0">
                          <a:latin typeface="Garamond" panose="02020404030301010803" pitchFamily="18" charset="0"/>
                        </a:rPr>
                        <a:t>: 12-month subscription to our cloud-based tool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aramond" panose="02020404030301010803" pitchFamily="18" charset="0"/>
                        </a:rPr>
                        <a:t>Rs 40,000 + GST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aramond" panose="02020404030301010803" pitchFamily="18" charset="0"/>
                        </a:rPr>
                        <a:t>Rs 60,000 + GST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14929"/>
                  </a:ext>
                </a:extLst>
              </a:tr>
              <a:tr h="562906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Garamond" panose="02020404030301010803" pitchFamily="18" charset="0"/>
                        </a:rPr>
                        <a:t>Bundle offer: PDF report copy + </a:t>
                      </a:r>
                    </a:p>
                    <a:p>
                      <a:r>
                        <a:rPr lang="en-GB" sz="1400" b="1" dirty="0">
                          <a:latin typeface="Garamond" panose="02020404030301010803" pitchFamily="18" charset="0"/>
                        </a:rPr>
                        <a:t>12 month subscription to </a:t>
                      </a:r>
                      <a:r>
                        <a:rPr lang="en-GB" sz="1400" b="1" dirty="0" err="1">
                          <a:latin typeface="Garamond" panose="02020404030301010803" pitchFamily="18" charset="0"/>
                        </a:rPr>
                        <a:t>Agilex</a:t>
                      </a:r>
                      <a:endParaRPr lang="en-GB" sz="1400" b="1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aramond" panose="02020404030301010803" pitchFamily="18" charset="0"/>
                        </a:rPr>
                        <a:t>Rs 60,000 + GST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Garamond" panose="02020404030301010803" pitchFamily="18" charset="0"/>
                        </a:rPr>
                        <a:t>Rs 80,000 + GST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8037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220F2D-DB74-B7BB-ABE5-DD3E552BD213}"/>
              </a:ext>
            </a:extLst>
          </p:cNvPr>
          <p:cNvSpPr txBox="1"/>
          <p:nvPr/>
        </p:nvSpPr>
        <p:spPr>
          <a:xfrm>
            <a:off x="381000" y="723900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Garamond" panose="02020404030301010803" pitchFamily="18" charset="0"/>
              </a:rPr>
              <a:t>* Subscribers to the 2022 edition of the report are eligible for a 15% additional discount on these fees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43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5918-1D25-BE65-82E9-91F1B3AC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3" y="1652989"/>
            <a:ext cx="9385813" cy="430887"/>
          </a:xfrm>
        </p:spPr>
        <p:txBody>
          <a:bodyPr/>
          <a:lstStyle/>
          <a:p>
            <a:r>
              <a:rPr lang="en-US" sz="2800" spc="20" dirty="0">
                <a:latin typeface="Garamond" panose="02020404030301010803" pitchFamily="18" charset="0"/>
              </a:rPr>
              <a:t>OUR</a:t>
            </a:r>
            <a:r>
              <a:rPr lang="en-US" sz="2800" spc="95" dirty="0">
                <a:latin typeface="Garamond" panose="02020404030301010803" pitchFamily="18" charset="0"/>
              </a:rPr>
              <a:t> </a:t>
            </a:r>
            <a:r>
              <a:rPr lang="en-US" sz="2800" spc="-5" dirty="0">
                <a:latin typeface="Garamond" panose="02020404030301010803" pitchFamily="18" charset="0"/>
              </a:rPr>
              <a:t>PORTFOLIO</a:t>
            </a:r>
            <a:r>
              <a:rPr lang="en-US" sz="2800" spc="95" dirty="0">
                <a:latin typeface="Garamond" panose="02020404030301010803" pitchFamily="18" charset="0"/>
              </a:rPr>
              <a:t> </a:t>
            </a:r>
            <a:r>
              <a:rPr lang="en-US" sz="2800" spc="10" dirty="0">
                <a:latin typeface="Garamond" panose="02020404030301010803" pitchFamily="18" charset="0"/>
              </a:rPr>
              <a:t>OF</a:t>
            </a:r>
            <a:r>
              <a:rPr lang="en-US" sz="2800" spc="110" dirty="0">
                <a:latin typeface="Garamond" panose="02020404030301010803" pitchFamily="18" charset="0"/>
              </a:rPr>
              <a:t> </a:t>
            </a:r>
            <a:r>
              <a:rPr lang="en-US" sz="2800" spc="-20" dirty="0">
                <a:latin typeface="Garamond" panose="02020404030301010803" pitchFamily="18" charset="0"/>
              </a:rPr>
              <a:t>RESEARCH</a:t>
            </a:r>
            <a:r>
              <a:rPr lang="en-US" sz="2800" spc="110" dirty="0">
                <a:latin typeface="Garamond" panose="02020404030301010803" pitchFamily="18" charset="0"/>
              </a:rPr>
              <a:t> </a:t>
            </a:r>
            <a:r>
              <a:rPr lang="en-US" sz="2800" spc="-15" dirty="0">
                <a:latin typeface="Garamond" panose="02020404030301010803" pitchFamily="18" charset="0"/>
              </a:rPr>
              <a:t>REPORTS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5269DD8-34E0-6B0D-B69F-298789D2A3B7}"/>
              </a:ext>
            </a:extLst>
          </p:cNvPr>
          <p:cNvSpPr txBox="1"/>
          <p:nvPr/>
        </p:nvSpPr>
        <p:spPr>
          <a:xfrm>
            <a:off x="2768774" y="4309430"/>
            <a:ext cx="1050290" cy="66672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85"/>
              </a:spcBef>
            </a:pPr>
            <a:r>
              <a:rPr sz="1050" b="1" dirty="0">
                <a:latin typeface="Garamond" panose="02020404030301010803" pitchFamily="18" charset="0"/>
                <a:cs typeface="Times New Roman"/>
              </a:rPr>
              <a:t>The</a:t>
            </a:r>
            <a:r>
              <a:rPr sz="1050" b="1" spc="40" dirty="0">
                <a:latin typeface="Garamond" panose="02020404030301010803" pitchFamily="18" charset="0"/>
                <a:cs typeface="Times New Roman"/>
              </a:rPr>
              <a:t> </a:t>
            </a:r>
            <a:r>
              <a:rPr sz="1050" b="1" spc="-45" dirty="0">
                <a:latin typeface="Garamond" panose="02020404030301010803" pitchFamily="18" charset="0"/>
                <a:cs typeface="Times New Roman"/>
              </a:rPr>
              <a:t>2019</a:t>
            </a:r>
            <a:r>
              <a:rPr sz="1050" b="1" spc="45" dirty="0">
                <a:latin typeface="Garamond" panose="02020404030301010803" pitchFamily="18" charset="0"/>
                <a:cs typeface="Times New Roman"/>
              </a:rPr>
              <a:t> </a:t>
            </a:r>
            <a:r>
              <a:rPr sz="1050" b="1" spc="-10" dirty="0">
                <a:latin typeface="Garamond" panose="02020404030301010803" pitchFamily="18" charset="0"/>
                <a:cs typeface="Times New Roman"/>
              </a:rPr>
              <a:t>Diversity </a:t>
            </a:r>
            <a:r>
              <a:rPr sz="1050" b="1" dirty="0">
                <a:latin typeface="Garamond" panose="02020404030301010803" pitchFamily="18" charset="0"/>
                <a:cs typeface="Times New Roman"/>
              </a:rPr>
              <a:t>and</a:t>
            </a:r>
            <a:r>
              <a:rPr sz="1050" b="1" spc="-25" dirty="0">
                <a:latin typeface="Garamond" panose="02020404030301010803" pitchFamily="18" charset="0"/>
                <a:cs typeface="Times New Roman"/>
              </a:rPr>
              <a:t> </a:t>
            </a:r>
            <a:r>
              <a:rPr sz="1050" b="1" spc="-10" dirty="0">
                <a:latin typeface="Garamond" panose="02020404030301010803" pitchFamily="18" charset="0"/>
                <a:cs typeface="Times New Roman"/>
              </a:rPr>
              <a:t>Inclusion </a:t>
            </a:r>
            <a:r>
              <a:rPr sz="1050" b="1" dirty="0">
                <a:latin typeface="Garamond" panose="02020404030301010803" pitchFamily="18" charset="0"/>
                <a:cs typeface="Times New Roman"/>
              </a:rPr>
              <a:t>Benchmarks</a:t>
            </a:r>
            <a:r>
              <a:rPr sz="1050" b="1" spc="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sz="1050" b="1" spc="-10" dirty="0">
                <a:latin typeface="Garamond" panose="02020404030301010803" pitchFamily="18" charset="0"/>
                <a:cs typeface="Times New Roman"/>
              </a:rPr>
              <a:t>Report</a:t>
            </a:r>
            <a:endParaRPr sz="1050" dirty="0">
              <a:latin typeface="Garamond" panose="02020404030301010803" pitchFamily="18" charset="0"/>
              <a:cs typeface="Times New Roman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E7336E05-E613-D960-48DF-E4BD0E395C30}"/>
              </a:ext>
            </a:extLst>
          </p:cNvPr>
          <p:cNvSpPr txBox="1"/>
          <p:nvPr/>
        </p:nvSpPr>
        <p:spPr>
          <a:xfrm>
            <a:off x="420732" y="2709064"/>
            <a:ext cx="1761899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spc="35" dirty="0">
                <a:solidFill>
                  <a:srgbClr val="BF0000"/>
                </a:solidFill>
                <a:latin typeface="Garamond" panose="02020404030301010803" pitchFamily="18" charset="0"/>
                <a:cs typeface="Times New Roman"/>
              </a:rPr>
              <a:t>H</a:t>
            </a:r>
            <a:r>
              <a:rPr lang="en-US" sz="1600" b="1" spc="35" dirty="0">
                <a:solidFill>
                  <a:srgbClr val="BF0000"/>
                </a:solidFill>
                <a:latin typeface="Garamond" panose="02020404030301010803" pitchFamily="18" charset="0"/>
                <a:cs typeface="Times New Roman"/>
              </a:rPr>
              <a:t>uman Resources</a:t>
            </a:r>
            <a:endParaRPr sz="1600" dirty="0">
              <a:latin typeface="Garamond" panose="02020404030301010803" pitchFamily="18" charset="0"/>
              <a:cs typeface="Times New Roman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75015FD3-0521-CA16-B4ED-E2C1375B0278}"/>
              </a:ext>
            </a:extLst>
          </p:cNvPr>
          <p:cNvSpPr txBox="1"/>
          <p:nvPr/>
        </p:nvSpPr>
        <p:spPr>
          <a:xfrm>
            <a:off x="231100" y="4320728"/>
            <a:ext cx="1050290" cy="66736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0025" marR="5080">
              <a:lnSpc>
                <a:spcPct val="102200"/>
              </a:lnSpc>
              <a:spcBef>
                <a:spcPts val="90"/>
              </a:spcBef>
            </a:pPr>
            <a:r>
              <a:rPr sz="1050" b="1" spc="-20" dirty="0">
                <a:latin typeface="Garamond" panose="02020404030301010803" pitchFamily="18" charset="0"/>
                <a:cs typeface="Times New Roman"/>
              </a:rPr>
              <a:t>Covid-</a:t>
            </a:r>
            <a:r>
              <a:rPr sz="1050" b="1" spc="-25" dirty="0">
                <a:latin typeface="Garamond" panose="02020404030301010803" pitchFamily="18" charset="0"/>
                <a:cs typeface="Times New Roman"/>
              </a:rPr>
              <a:t>19 </a:t>
            </a:r>
            <a:r>
              <a:rPr sz="1050" b="1" dirty="0">
                <a:latin typeface="Garamond" panose="02020404030301010803" pitchFamily="18" charset="0"/>
                <a:cs typeface="Times New Roman"/>
              </a:rPr>
              <a:t>Impact</a:t>
            </a:r>
            <a:r>
              <a:rPr sz="1050" b="1" spc="45" dirty="0">
                <a:latin typeface="Garamond" panose="02020404030301010803" pitchFamily="18" charset="0"/>
                <a:cs typeface="Times New Roman"/>
              </a:rPr>
              <a:t> </a:t>
            </a:r>
            <a:r>
              <a:rPr sz="1050" b="1" spc="-25" dirty="0">
                <a:latin typeface="Garamond" panose="02020404030301010803" pitchFamily="18" charset="0"/>
                <a:cs typeface="Times New Roman"/>
              </a:rPr>
              <a:t>on </a:t>
            </a:r>
            <a:r>
              <a:rPr sz="1050" b="1" spc="-10" dirty="0">
                <a:latin typeface="Garamond" panose="02020404030301010803" pitchFamily="18" charset="0"/>
                <a:cs typeface="Times New Roman"/>
              </a:rPr>
              <a:t>Compensation </a:t>
            </a:r>
            <a:r>
              <a:rPr sz="1050" b="1" dirty="0">
                <a:latin typeface="Garamond" panose="02020404030301010803" pitchFamily="18" charset="0"/>
                <a:cs typeface="Times New Roman"/>
              </a:rPr>
              <a:t>and</a:t>
            </a:r>
            <a:r>
              <a:rPr sz="1050" b="1" spc="-25" dirty="0">
                <a:latin typeface="Garamond" panose="02020404030301010803" pitchFamily="18" charset="0"/>
                <a:cs typeface="Times New Roman"/>
              </a:rPr>
              <a:t> </a:t>
            </a:r>
            <a:r>
              <a:rPr sz="1050" b="1" spc="-10" dirty="0">
                <a:latin typeface="Garamond" panose="02020404030301010803" pitchFamily="18" charset="0"/>
                <a:cs typeface="Times New Roman"/>
              </a:rPr>
              <a:t>Hiring</a:t>
            </a:r>
            <a:endParaRPr sz="1050" dirty="0">
              <a:latin typeface="Garamond" panose="02020404030301010803" pitchFamily="18" charset="0"/>
              <a:cs typeface="Times New Roman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771EA49F-FB39-ECB6-31C7-1F0A1E7D072D}"/>
              </a:ext>
            </a:extLst>
          </p:cNvPr>
          <p:cNvSpPr txBox="1"/>
          <p:nvPr/>
        </p:nvSpPr>
        <p:spPr>
          <a:xfrm>
            <a:off x="1528380" y="4315380"/>
            <a:ext cx="1086485" cy="499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dirty="0">
                <a:latin typeface="Garamond" panose="02020404030301010803" pitchFamily="18" charset="0"/>
                <a:cs typeface="Times New Roman"/>
              </a:rPr>
              <a:t>The</a:t>
            </a:r>
            <a:r>
              <a:rPr lang="en-IN" sz="1050" b="1" dirty="0">
                <a:latin typeface="Garamond" panose="02020404030301010803" pitchFamily="18" charset="0"/>
                <a:cs typeface="Times New Roman"/>
              </a:rPr>
              <a:t> 2023 Mental Health Insights Report</a:t>
            </a:r>
            <a:endParaRPr sz="1050" dirty="0">
              <a:latin typeface="Garamond" panose="02020404030301010803" pitchFamily="18" charset="0"/>
              <a:cs typeface="Times New Roman"/>
            </a:endParaRPr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7E4F20CC-8E7C-B798-9C5B-4FE292D2516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5936" y="3070481"/>
            <a:ext cx="727200" cy="1040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object 15">
            <a:extLst>
              <a:ext uri="{FF2B5EF4-FFF2-40B4-BE49-F238E27FC236}">
                <a16:creationId xmlns:a16="http://schemas.microsoft.com/office/drawing/2014/main" id="{70A34309-1F9E-F7BC-6547-0B489311C34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769" y="3074165"/>
            <a:ext cx="726947" cy="10393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0" name="object 38">
            <a:extLst>
              <a:ext uri="{FF2B5EF4-FFF2-40B4-BE49-F238E27FC236}">
                <a16:creationId xmlns:a16="http://schemas.microsoft.com/office/drawing/2014/main" id="{D377B730-8F00-1F3C-3622-395541249D0A}"/>
              </a:ext>
            </a:extLst>
          </p:cNvPr>
          <p:cNvSpPr txBox="1"/>
          <p:nvPr/>
        </p:nvSpPr>
        <p:spPr>
          <a:xfrm>
            <a:off x="7771919" y="2689281"/>
            <a:ext cx="991082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spc="-10" dirty="0">
                <a:solidFill>
                  <a:srgbClr val="BF0000"/>
                </a:solidFill>
                <a:latin typeface="Garamond" panose="02020404030301010803" pitchFamily="18" charset="0"/>
                <a:cs typeface="Times New Roman"/>
              </a:rPr>
              <a:t>Marketing</a:t>
            </a:r>
            <a:endParaRPr sz="1600" dirty="0">
              <a:latin typeface="Garamond" panose="02020404030301010803" pitchFamily="18" charset="0"/>
              <a:cs typeface="Times New Roman"/>
            </a:endParaRPr>
          </a:p>
        </p:txBody>
      </p:sp>
      <p:sp>
        <p:nvSpPr>
          <p:cNvPr id="21" name="object 39">
            <a:extLst>
              <a:ext uri="{FF2B5EF4-FFF2-40B4-BE49-F238E27FC236}">
                <a16:creationId xmlns:a16="http://schemas.microsoft.com/office/drawing/2014/main" id="{15A13358-D892-9911-31A7-60466B1665F5}"/>
              </a:ext>
            </a:extLst>
          </p:cNvPr>
          <p:cNvSpPr txBox="1"/>
          <p:nvPr/>
        </p:nvSpPr>
        <p:spPr>
          <a:xfrm>
            <a:off x="415769" y="5139818"/>
            <a:ext cx="3137367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dirty="0">
                <a:solidFill>
                  <a:srgbClr val="BF0000"/>
                </a:solidFill>
                <a:latin typeface="Garamond" panose="02020404030301010803" pitchFamily="18" charset="0"/>
                <a:cs typeface="Times New Roman"/>
              </a:rPr>
              <a:t>Economic</a:t>
            </a:r>
            <a:r>
              <a:rPr sz="1600" b="1" spc="175" dirty="0">
                <a:solidFill>
                  <a:srgbClr val="BF0000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sz="1600" b="1" dirty="0">
                <a:solidFill>
                  <a:srgbClr val="BF0000"/>
                </a:solidFill>
                <a:latin typeface="Garamond" panose="02020404030301010803" pitchFamily="18" charset="0"/>
                <a:cs typeface="Times New Roman"/>
              </a:rPr>
              <a:t>and</a:t>
            </a:r>
            <a:r>
              <a:rPr sz="1600" b="1" spc="195" dirty="0">
                <a:solidFill>
                  <a:srgbClr val="BF0000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sz="1600" b="1" dirty="0">
                <a:solidFill>
                  <a:srgbClr val="BF0000"/>
                </a:solidFill>
                <a:latin typeface="Garamond" panose="02020404030301010803" pitchFamily="18" charset="0"/>
                <a:cs typeface="Times New Roman"/>
              </a:rPr>
              <a:t>Thematic</a:t>
            </a:r>
            <a:r>
              <a:rPr sz="1600" b="1" spc="195" dirty="0">
                <a:solidFill>
                  <a:srgbClr val="BF0000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sz="1600" b="1" spc="-10" dirty="0">
                <a:solidFill>
                  <a:srgbClr val="BF0000"/>
                </a:solidFill>
                <a:latin typeface="Garamond" panose="02020404030301010803" pitchFamily="18" charset="0"/>
                <a:cs typeface="Times New Roman"/>
              </a:rPr>
              <a:t>Studies</a:t>
            </a:r>
            <a:endParaRPr sz="1600" dirty="0">
              <a:latin typeface="Garamond" panose="02020404030301010803" pitchFamily="18" charset="0"/>
              <a:cs typeface="Times New Roman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C04439-00DA-6D0E-9FBE-2A702B3E315A}"/>
              </a:ext>
            </a:extLst>
          </p:cNvPr>
          <p:cNvGrpSpPr/>
          <p:nvPr/>
        </p:nvGrpSpPr>
        <p:grpSpPr>
          <a:xfrm>
            <a:off x="5243566" y="5149623"/>
            <a:ext cx="1062990" cy="2018660"/>
            <a:chOff x="6605294" y="2665550"/>
            <a:chExt cx="1062990" cy="2018660"/>
          </a:xfrm>
        </p:grpSpPr>
        <p:sp>
          <p:nvSpPr>
            <p:cNvPr id="25" name="object 49">
              <a:extLst>
                <a:ext uri="{FF2B5EF4-FFF2-40B4-BE49-F238E27FC236}">
                  <a16:creationId xmlns:a16="http://schemas.microsoft.com/office/drawing/2014/main" id="{729ED286-E47D-2B2D-7C4C-C3FF2266E694}"/>
                </a:ext>
              </a:extLst>
            </p:cNvPr>
            <p:cNvSpPr txBox="1"/>
            <p:nvPr/>
          </p:nvSpPr>
          <p:spPr>
            <a:xfrm>
              <a:off x="6605294" y="4332420"/>
              <a:ext cx="1062990" cy="35179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1899"/>
                </a:lnSpc>
                <a:spcBef>
                  <a:spcPts val="95"/>
                </a:spcBef>
              </a:pPr>
              <a:r>
                <a:rPr sz="1050" b="1" spc="-10" dirty="0">
                  <a:latin typeface="Garamond" panose="02020404030301010803" pitchFamily="18" charset="0"/>
                  <a:cs typeface="Times New Roman"/>
                </a:rPr>
                <a:t>CXO</a:t>
              </a:r>
              <a:r>
                <a:rPr sz="1050" b="1" spc="-3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dirty="0">
                  <a:latin typeface="Garamond" panose="02020404030301010803" pitchFamily="18" charset="0"/>
                  <a:cs typeface="Times New Roman"/>
                </a:rPr>
                <a:t>Diaries:</a:t>
              </a:r>
              <a:r>
                <a:rPr sz="1050" b="1" spc="-40" dirty="0">
                  <a:latin typeface="Garamond" panose="02020404030301010803" pitchFamily="18" charset="0"/>
                  <a:cs typeface="Times New Roman"/>
                </a:rPr>
                <a:t> </a:t>
              </a:r>
              <a:endParaRPr lang="en-US" sz="1050" b="1" spc="-40" dirty="0">
                <a:latin typeface="Garamond" panose="02020404030301010803" pitchFamily="18" charset="0"/>
                <a:cs typeface="Times New Roman"/>
              </a:endParaRPr>
            </a:p>
            <a:p>
              <a:pPr marL="12700" marR="5080">
                <a:lnSpc>
                  <a:spcPct val="101899"/>
                </a:lnSpc>
                <a:spcBef>
                  <a:spcPts val="95"/>
                </a:spcBef>
              </a:pPr>
              <a:r>
                <a:rPr sz="1050" b="1" spc="-20" dirty="0">
                  <a:latin typeface="Garamond" panose="02020404030301010803" pitchFamily="18" charset="0"/>
                  <a:cs typeface="Times New Roman"/>
                </a:rPr>
                <a:t>Life after</a:t>
              </a:r>
              <a:r>
                <a:rPr sz="1050" b="1" spc="2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spc="-20" dirty="0">
                  <a:latin typeface="Garamond" panose="02020404030301010803" pitchFamily="18" charset="0"/>
                  <a:cs typeface="Times New Roman"/>
                </a:rPr>
                <a:t>Covid-</a:t>
              </a:r>
              <a:r>
                <a:rPr sz="1050" b="1" spc="-25" dirty="0">
                  <a:latin typeface="Garamond" panose="02020404030301010803" pitchFamily="18" charset="0"/>
                  <a:cs typeface="Times New Roman"/>
                </a:rPr>
                <a:t>19</a:t>
              </a:r>
              <a:endParaRPr sz="1050" dirty="0">
                <a:latin typeface="Garamond" panose="02020404030301010803" pitchFamily="18" charset="0"/>
                <a:cs typeface="Times New Roman"/>
              </a:endParaRPr>
            </a:p>
          </p:txBody>
        </p:sp>
        <p:sp>
          <p:nvSpPr>
            <p:cNvPr id="26" name="object 51">
              <a:extLst>
                <a:ext uri="{FF2B5EF4-FFF2-40B4-BE49-F238E27FC236}">
                  <a16:creationId xmlns:a16="http://schemas.microsoft.com/office/drawing/2014/main" id="{A742EB3C-DBC9-2C11-09FB-7677960772AE}"/>
                </a:ext>
              </a:extLst>
            </p:cNvPr>
            <p:cNvSpPr txBox="1"/>
            <p:nvPr/>
          </p:nvSpPr>
          <p:spPr>
            <a:xfrm>
              <a:off x="6619118" y="2665550"/>
              <a:ext cx="726947" cy="263534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600" b="1" spc="-10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Other</a:t>
              </a:r>
              <a:endParaRPr sz="1600" dirty="0">
                <a:latin typeface="Garamond" panose="02020404030301010803" pitchFamily="18" charset="0"/>
                <a:cs typeface="Times New Roman"/>
              </a:endParaRPr>
            </a:p>
          </p:txBody>
        </p:sp>
        <p:pic>
          <p:nvPicPr>
            <p:cNvPr id="27" name="object 52">
              <a:extLst>
                <a:ext uri="{FF2B5EF4-FFF2-40B4-BE49-F238E27FC236}">
                  <a16:creationId xmlns:a16="http://schemas.microsoft.com/office/drawing/2014/main" id="{53A61222-053A-6069-B4CE-5E65FB894F2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5059" y="3070330"/>
              <a:ext cx="727200" cy="10404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D2785E-7593-DEE3-71CD-B322857FD4A9}"/>
              </a:ext>
            </a:extLst>
          </p:cNvPr>
          <p:cNvGrpSpPr/>
          <p:nvPr/>
        </p:nvGrpSpPr>
        <p:grpSpPr>
          <a:xfrm>
            <a:off x="3992307" y="3070481"/>
            <a:ext cx="880110" cy="1774002"/>
            <a:chOff x="5235624" y="3056763"/>
            <a:chExt cx="880110" cy="1774002"/>
          </a:xfrm>
        </p:grpSpPr>
        <p:sp>
          <p:nvSpPr>
            <p:cNvPr id="28" name="object 53">
              <a:extLst>
                <a:ext uri="{FF2B5EF4-FFF2-40B4-BE49-F238E27FC236}">
                  <a16:creationId xmlns:a16="http://schemas.microsoft.com/office/drawing/2014/main" id="{C58BE9E9-BFE0-BBD5-C076-F2969A34D8FE}"/>
                </a:ext>
              </a:extLst>
            </p:cNvPr>
            <p:cNvSpPr txBox="1"/>
            <p:nvPr/>
          </p:nvSpPr>
          <p:spPr>
            <a:xfrm>
              <a:off x="5235624" y="4314510"/>
              <a:ext cx="880110" cy="516255"/>
            </a:xfrm>
            <a:prstGeom prst="rect">
              <a:avLst/>
            </a:prstGeom>
          </p:spPr>
          <p:txBody>
            <a:bodyPr vert="horz" wrap="square" lIns="0" tIns="10795" rIns="0" bIns="0" rtlCol="0">
              <a:spAutoFit/>
            </a:bodyPr>
            <a:lstStyle/>
            <a:p>
              <a:pPr marL="12700" marR="5080" algn="just">
                <a:lnSpc>
                  <a:spcPct val="102400"/>
                </a:lnSpc>
                <a:spcBef>
                  <a:spcPts val="85"/>
                </a:spcBef>
              </a:pPr>
              <a:r>
                <a:rPr sz="1050" b="1" spc="-20" dirty="0">
                  <a:latin typeface="Garamond" panose="02020404030301010803" pitchFamily="18" charset="0"/>
                  <a:cs typeface="Times New Roman"/>
                </a:rPr>
                <a:t>FY22 </a:t>
              </a:r>
              <a:r>
                <a:rPr sz="1050" b="1" spc="-10" dirty="0">
                  <a:latin typeface="Garamond" panose="02020404030301010803" pitchFamily="18" charset="0"/>
                  <a:cs typeface="Times New Roman"/>
                </a:rPr>
                <a:t>Attrition Benchmarking Study</a:t>
              </a:r>
              <a:endParaRPr sz="1050" dirty="0">
                <a:latin typeface="Garamond" panose="02020404030301010803" pitchFamily="18" charset="0"/>
                <a:cs typeface="Times New Roman"/>
              </a:endParaRPr>
            </a:p>
          </p:txBody>
        </p:sp>
        <p:pic>
          <p:nvPicPr>
            <p:cNvPr id="29" name="object 55">
              <a:extLst>
                <a:ext uri="{FF2B5EF4-FFF2-40B4-BE49-F238E27FC236}">
                  <a16:creationId xmlns:a16="http://schemas.microsoft.com/office/drawing/2014/main" id="{811E7B85-9C1D-51F7-08E4-55221324D5A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5624" y="3056763"/>
              <a:ext cx="727200" cy="10404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3BC3DDD-90B9-184C-0651-0F71E428FA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73" y="3074165"/>
            <a:ext cx="727200" cy="105521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60ACF26-4360-E31C-E5F7-601FDF8F3A48}"/>
              </a:ext>
            </a:extLst>
          </p:cNvPr>
          <p:cNvGrpSpPr/>
          <p:nvPr/>
        </p:nvGrpSpPr>
        <p:grpSpPr>
          <a:xfrm>
            <a:off x="6507321" y="5533875"/>
            <a:ext cx="1155873" cy="1760729"/>
            <a:chOff x="4032861" y="3067149"/>
            <a:chExt cx="1155873" cy="1760729"/>
          </a:xfrm>
        </p:grpSpPr>
        <p:sp>
          <p:nvSpPr>
            <p:cNvPr id="12" name="object 16">
              <a:extLst>
                <a:ext uri="{FF2B5EF4-FFF2-40B4-BE49-F238E27FC236}">
                  <a16:creationId xmlns:a16="http://schemas.microsoft.com/office/drawing/2014/main" id="{93EBA525-7A01-A20F-F032-CB15EC39614C}"/>
                </a:ext>
              </a:extLst>
            </p:cNvPr>
            <p:cNvSpPr txBox="1"/>
            <p:nvPr/>
          </p:nvSpPr>
          <p:spPr>
            <a:xfrm>
              <a:off x="4102249" y="4324663"/>
              <a:ext cx="1086485" cy="5032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1899"/>
                </a:lnSpc>
                <a:spcBef>
                  <a:spcPts val="95"/>
                </a:spcBef>
              </a:pPr>
              <a:r>
                <a:rPr lang="en-IN" sz="1050" b="1" spc="-25" dirty="0">
                  <a:latin typeface="Garamond" panose="02020404030301010803" pitchFamily="18" charset="0"/>
                  <a:cs typeface="Times New Roman"/>
                </a:rPr>
                <a:t>The 2023 CXO Personal Finance Report</a:t>
              </a:r>
              <a:endParaRPr sz="1050" dirty="0">
                <a:latin typeface="Garamond" panose="02020404030301010803" pitchFamily="18" charset="0"/>
                <a:cs typeface="Times New Roman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0C3E740-FA51-BCD5-699B-CF8767013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861" y="3067149"/>
              <a:ext cx="727200" cy="101962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sp>
        <p:nvSpPr>
          <p:cNvPr id="38" name="object 24">
            <a:extLst>
              <a:ext uri="{FF2B5EF4-FFF2-40B4-BE49-F238E27FC236}">
                <a16:creationId xmlns:a16="http://schemas.microsoft.com/office/drawing/2014/main" id="{FE744891-39ED-28A7-8CCF-4F74BA63ADDA}"/>
              </a:ext>
            </a:extLst>
          </p:cNvPr>
          <p:cNvSpPr txBox="1"/>
          <p:nvPr/>
        </p:nvSpPr>
        <p:spPr>
          <a:xfrm>
            <a:off x="5243566" y="2713432"/>
            <a:ext cx="7632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1600" b="1" spc="-20" dirty="0">
                <a:solidFill>
                  <a:srgbClr val="BF0000"/>
                </a:solidFill>
                <a:latin typeface="Garamond" panose="02020404030301010803" pitchFamily="18" charset="0"/>
                <a:cs typeface="Times New Roman"/>
              </a:rPr>
              <a:t>Finance</a:t>
            </a:r>
            <a:endParaRPr sz="1600" dirty="0">
              <a:latin typeface="Garamond" panose="02020404030301010803" pitchFamily="18" charset="0"/>
              <a:cs typeface="Times New Roman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830E05-EA7E-B773-A4E9-BCBA2EA4EE86}"/>
              </a:ext>
            </a:extLst>
          </p:cNvPr>
          <p:cNvGrpSpPr/>
          <p:nvPr/>
        </p:nvGrpSpPr>
        <p:grpSpPr>
          <a:xfrm>
            <a:off x="5231990" y="3067487"/>
            <a:ext cx="765810" cy="1896436"/>
            <a:chOff x="363034" y="5683675"/>
            <a:chExt cx="765810" cy="1896436"/>
          </a:xfrm>
        </p:grpSpPr>
        <p:pic>
          <p:nvPicPr>
            <p:cNvPr id="15" name="object 25">
              <a:extLst>
                <a:ext uri="{FF2B5EF4-FFF2-40B4-BE49-F238E27FC236}">
                  <a16:creationId xmlns:a16="http://schemas.microsoft.com/office/drawing/2014/main" id="{8285EBDC-4A74-CC16-2D01-97626697752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645" y="5683675"/>
              <a:ext cx="727200" cy="10404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0" name="object 26">
              <a:extLst>
                <a:ext uri="{FF2B5EF4-FFF2-40B4-BE49-F238E27FC236}">
                  <a16:creationId xmlns:a16="http://schemas.microsoft.com/office/drawing/2014/main" id="{FB02A0A9-42C1-EDC2-B30D-FD2A271C55D1}"/>
                </a:ext>
              </a:extLst>
            </p:cNvPr>
            <p:cNvSpPr txBox="1"/>
            <p:nvPr/>
          </p:nvSpPr>
          <p:spPr>
            <a:xfrm>
              <a:off x="363034" y="6900661"/>
              <a:ext cx="765810" cy="67945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2200"/>
                </a:lnSpc>
                <a:spcBef>
                  <a:spcPts val="90"/>
                </a:spcBef>
              </a:pPr>
              <a:r>
                <a:rPr sz="1050" b="1" spc="-10" dirty="0">
                  <a:latin typeface="Garamond" panose="02020404030301010803" pitchFamily="18" charset="0"/>
                  <a:cs typeface="Times New Roman"/>
                </a:rPr>
                <a:t>Finance Department Performance Benchmarks</a:t>
              </a:r>
              <a:endParaRPr sz="1050" dirty="0">
                <a:latin typeface="Garamond" panose="02020404030301010803" pitchFamily="18" charset="0"/>
                <a:cs typeface="Times New Roman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0F48B5-4A73-AAF2-4DC0-1C2FC5FB9411}"/>
              </a:ext>
            </a:extLst>
          </p:cNvPr>
          <p:cNvGrpSpPr/>
          <p:nvPr/>
        </p:nvGrpSpPr>
        <p:grpSpPr>
          <a:xfrm>
            <a:off x="444432" y="5539368"/>
            <a:ext cx="836957" cy="1891666"/>
            <a:chOff x="2836564" y="5683675"/>
            <a:chExt cx="836957" cy="1891666"/>
          </a:xfrm>
        </p:grpSpPr>
        <p:pic>
          <p:nvPicPr>
            <p:cNvPr id="16" name="object 32">
              <a:extLst>
                <a:ext uri="{FF2B5EF4-FFF2-40B4-BE49-F238E27FC236}">
                  <a16:creationId xmlns:a16="http://schemas.microsoft.com/office/drawing/2014/main" id="{919FEF69-5169-36E2-3A46-D88E80DD9E8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3798" y="5683675"/>
              <a:ext cx="727200" cy="10404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1" name="object 28">
              <a:extLst>
                <a:ext uri="{FF2B5EF4-FFF2-40B4-BE49-F238E27FC236}">
                  <a16:creationId xmlns:a16="http://schemas.microsoft.com/office/drawing/2014/main" id="{369869F2-7E9A-61B4-E43D-B103CAEB790C}"/>
                </a:ext>
              </a:extLst>
            </p:cNvPr>
            <p:cNvSpPr txBox="1"/>
            <p:nvPr/>
          </p:nvSpPr>
          <p:spPr>
            <a:xfrm>
              <a:off x="2836564" y="6908684"/>
              <a:ext cx="836957" cy="666657"/>
            </a:xfrm>
            <a:prstGeom prst="rect">
              <a:avLst/>
            </a:prstGeom>
          </p:spPr>
          <p:txBody>
            <a:bodyPr vert="horz" wrap="square" lIns="0" tIns="10795" rIns="0" bIns="0" rtlCol="0">
              <a:spAutoFit/>
            </a:bodyPr>
            <a:lstStyle/>
            <a:p>
              <a:pPr marL="12700" marR="5080">
                <a:lnSpc>
                  <a:spcPct val="102400"/>
                </a:lnSpc>
                <a:spcBef>
                  <a:spcPts val="85"/>
                </a:spcBef>
              </a:pPr>
              <a:r>
                <a:rPr sz="1050" b="1" dirty="0">
                  <a:latin typeface="Garamond" panose="02020404030301010803" pitchFamily="18" charset="0"/>
                  <a:cs typeface="Times New Roman"/>
                </a:rPr>
                <a:t>Indian</a:t>
              </a:r>
              <a:r>
                <a:rPr sz="1050" b="1" spc="-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spc="-25" dirty="0">
                  <a:latin typeface="Garamond" panose="02020404030301010803" pitchFamily="18" charset="0"/>
                  <a:cs typeface="Times New Roman"/>
                </a:rPr>
                <a:t>Agriculture: </a:t>
              </a:r>
              <a:r>
                <a:rPr sz="1050" b="1" spc="-10" dirty="0">
                  <a:latin typeface="Garamond" panose="02020404030301010803" pitchFamily="18" charset="0"/>
                  <a:cs typeface="Times New Roman"/>
                </a:rPr>
                <a:t>An</a:t>
              </a:r>
              <a:r>
                <a:rPr sz="1050" b="1" spc="-5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spc="-10" dirty="0">
                  <a:latin typeface="Garamond" panose="02020404030301010803" pitchFamily="18" charset="0"/>
                  <a:cs typeface="Times New Roman"/>
                </a:rPr>
                <a:t>Analytical Assessment</a:t>
              </a:r>
              <a:endParaRPr sz="1050" dirty="0">
                <a:latin typeface="Garamond" panose="02020404030301010803" pitchFamily="18" charset="0"/>
                <a:cs typeface="Times New Roman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C7ED57-88D0-67AD-C3C2-1563731DF395}"/>
              </a:ext>
            </a:extLst>
          </p:cNvPr>
          <p:cNvGrpSpPr/>
          <p:nvPr/>
        </p:nvGrpSpPr>
        <p:grpSpPr>
          <a:xfrm>
            <a:off x="6469221" y="3067487"/>
            <a:ext cx="869159" cy="1905542"/>
            <a:chOff x="1600265" y="5683675"/>
            <a:chExt cx="869159" cy="19055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D519760-9B43-5C4E-B899-E7010F73894F}"/>
                </a:ext>
              </a:extLst>
            </p:cNvPr>
            <p:cNvGrpSpPr/>
            <p:nvPr/>
          </p:nvGrpSpPr>
          <p:grpSpPr>
            <a:xfrm>
              <a:off x="1623173" y="5683675"/>
              <a:ext cx="727200" cy="1038986"/>
              <a:chOff x="1641861" y="5724057"/>
              <a:chExt cx="833755" cy="1038986"/>
            </a:xfrm>
          </p:grpSpPr>
          <p:pic>
            <p:nvPicPr>
              <p:cNvPr id="17" name="object 33">
                <a:extLst>
                  <a:ext uri="{FF2B5EF4-FFF2-40B4-BE49-F238E27FC236}">
                    <a16:creationId xmlns:a16="http://schemas.microsoft.com/office/drawing/2014/main" id="{A2900FC5-418F-1FED-11BF-3C9E1D6CAF4F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648021" y="5724057"/>
                <a:ext cx="821435" cy="1038986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18" name="object 34">
                <a:extLst>
                  <a:ext uri="{FF2B5EF4-FFF2-40B4-BE49-F238E27FC236}">
                    <a16:creationId xmlns:a16="http://schemas.microsoft.com/office/drawing/2014/main" id="{FCA45579-C548-7357-E53F-373EFD5F38FC}"/>
                  </a:ext>
                </a:extLst>
              </p:cNvPr>
              <p:cNvSpPr txBox="1"/>
              <p:nvPr/>
            </p:nvSpPr>
            <p:spPr>
              <a:xfrm>
                <a:off x="1641861" y="6418333"/>
                <a:ext cx="833755" cy="344710"/>
              </a:xfrm>
              <a:prstGeom prst="rect">
                <a:avLst/>
              </a:prstGeom>
              <a:solidFill>
                <a:srgbClr val="BF0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vert="horz" wrap="square" lIns="0" tIns="34925" rIns="0" bIns="0" rtlCol="0">
                <a:spAutoFit/>
              </a:bodyPr>
              <a:lstStyle/>
              <a:p>
                <a:pPr marL="81915" marR="219075">
                  <a:lnSpc>
                    <a:spcPct val="101499"/>
                  </a:lnSpc>
                  <a:spcBef>
                    <a:spcPts val="275"/>
                  </a:spcBef>
                </a:pPr>
                <a:r>
                  <a:rPr sz="500" b="1" dirty="0">
                    <a:solidFill>
                      <a:srgbClr val="FFFFFF"/>
                    </a:solidFill>
                    <a:latin typeface="Garamond" panose="02020404030301010803" pitchFamily="18" charset="0"/>
                    <a:cs typeface="Times New Roman"/>
                  </a:rPr>
                  <a:t>The</a:t>
                </a:r>
                <a:r>
                  <a:rPr sz="500" b="1" spc="20" dirty="0">
                    <a:solidFill>
                      <a:srgbClr val="FFFFFF"/>
                    </a:solidFill>
                    <a:latin typeface="Garamond" panose="02020404030301010803" pitchFamily="18" charset="0"/>
                    <a:cs typeface="Times New Roman"/>
                  </a:rPr>
                  <a:t> </a:t>
                </a:r>
                <a:r>
                  <a:rPr sz="500" b="1" spc="-10" dirty="0">
                    <a:solidFill>
                      <a:srgbClr val="FFFFFF"/>
                    </a:solidFill>
                    <a:latin typeface="Garamond" panose="02020404030301010803" pitchFamily="18" charset="0"/>
                    <a:cs typeface="Times New Roman"/>
                  </a:rPr>
                  <a:t>Accounts</a:t>
                </a:r>
                <a:r>
                  <a:rPr sz="500" b="1" spc="500" dirty="0">
                    <a:solidFill>
                      <a:srgbClr val="FFFFFF"/>
                    </a:solidFill>
                    <a:latin typeface="Garamond" panose="02020404030301010803" pitchFamily="18" charset="0"/>
                    <a:cs typeface="Times New Roman"/>
                  </a:rPr>
                  <a:t> </a:t>
                </a:r>
                <a:r>
                  <a:rPr sz="500" b="1" spc="-10" dirty="0">
                    <a:solidFill>
                      <a:srgbClr val="FFFFFF"/>
                    </a:solidFill>
                    <a:latin typeface="Garamond" panose="02020404030301010803" pitchFamily="18" charset="0"/>
                    <a:cs typeface="Times New Roman"/>
                  </a:rPr>
                  <a:t>Closing</a:t>
                </a:r>
                <a:r>
                  <a:rPr sz="500" b="1" spc="500" dirty="0">
                    <a:solidFill>
                      <a:srgbClr val="FFFFFF"/>
                    </a:solidFill>
                    <a:latin typeface="Garamond" panose="02020404030301010803" pitchFamily="18" charset="0"/>
                    <a:cs typeface="Times New Roman"/>
                  </a:rPr>
                  <a:t> </a:t>
                </a:r>
                <a:r>
                  <a:rPr sz="500" b="1" spc="-10" dirty="0">
                    <a:solidFill>
                      <a:srgbClr val="FFFFFF"/>
                    </a:solidFill>
                    <a:latin typeface="Garamond" panose="02020404030301010803" pitchFamily="18" charset="0"/>
                    <a:cs typeface="Times New Roman"/>
                  </a:rPr>
                  <a:t>Benchmarking</a:t>
                </a:r>
                <a:r>
                  <a:rPr sz="500" b="1" spc="500" dirty="0">
                    <a:solidFill>
                      <a:srgbClr val="FFFFFF"/>
                    </a:solidFill>
                    <a:latin typeface="Garamond" panose="02020404030301010803" pitchFamily="18" charset="0"/>
                    <a:cs typeface="Times New Roman"/>
                  </a:rPr>
                  <a:t> </a:t>
                </a:r>
                <a:r>
                  <a:rPr sz="500" b="1" spc="-10" dirty="0">
                    <a:solidFill>
                      <a:srgbClr val="FFFFFF"/>
                    </a:solidFill>
                    <a:latin typeface="Garamond" panose="02020404030301010803" pitchFamily="18" charset="0"/>
                    <a:cs typeface="Times New Roman"/>
                  </a:rPr>
                  <a:t>Study,</a:t>
                </a:r>
                <a:r>
                  <a:rPr sz="500" b="1" spc="5" dirty="0">
                    <a:solidFill>
                      <a:srgbClr val="FFFFFF"/>
                    </a:solidFill>
                    <a:latin typeface="Garamond" panose="02020404030301010803" pitchFamily="18" charset="0"/>
                    <a:cs typeface="Times New Roman"/>
                  </a:rPr>
                  <a:t> </a:t>
                </a:r>
                <a:r>
                  <a:rPr sz="500" b="1" spc="-20" dirty="0">
                    <a:solidFill>
                      <a:srgbClr val="FFFFFF"/>
                    </a:solidFill>
                    <a:latin typeface="Garamond" panose="02020404030301010803" pitchFamily="18" charset="0"/>
                    <a:cs typeface="Times New Roman"/>
                  </a:rPr>
                  <a:t>2020</a:t>
                </a:r>
                <a:endParaRPr sz="500" dirty="0">
                  <a:latin typeface="Garamond" panose="02020404030301010803" pitchFamily="18" charset="0"/>
                  <a:cs typeface="Times New Roman"/>
                </a:endParaRPr>
              </a:p>
            </p:txBody>
          </p:sp>
        </p:grpSp>
        <p:sp>
          <p:nvSpPr>
            <p:cNvPr id="42" name="object 29">
              <a:extLst>
                <a:ext uri="{FF2B5EF4-FFF2-40B4-BE49-F238E27FC236}">
                  <a16:creationId xmlns:a16="http://schemas.microsoft.com/office/drawing/2014/main" id="{A8DC98E0-4688-0442-9365-25F298975A3B}"/>
                </a:ext>
              </a:extLst>
            </p:cNvPr>
            <p:cNvSpPr txBox="1"/>
            <p:nvPr/>
          </p:nvSpPr>
          <p:spPr>
            <a:xfrm>
              <a:off x="1600265" y="6909767"/>
              <a:ext cx="869159" cy="67945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2200"/>
                </a:lnSpc>
                <a:spcBef>
                  <a:spcPts val="90"/>
                </a:spcBef>
              </a:pPr>
              <a:r>
                <a:rPr sz="1050" b="1" dirty="0">
                  <a:latin typeface="Garamond" panose="02020404030301010803" pitchFamily="18" charset="0"/>
                  <a:cs typeface="Times New Roman"/>
                </a:rPr>
                <a:t>The</a:t>
              </a:r>
              <a:r>
                <a:rPr sz="1050" b="1" spc="7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spc="-10" dirty="0">
                  <a:latin typeface="Garamond" panose="02020404030301010803" pitchFamily="18" charset="0"/>
                  <a:cs typeface="Times New Roman"/>
                </a:rPr>
                <a:t>Accounts</a:t>
              </a:r>
              <a:r>
                <a:rPr sz="1050" b="1" spc="50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spc="-10" dirty="0">
                  <a:latin typeface="Garamond" panose="02020404030301010803" pitchFamily="18" charset="0"/>
                  <a:cs typeface="Times New Roman"/>
                </a:rPr>
                <a:t>Closing </a:t>
              </a:r>
              <a:r>
                <a:rPr sz="1050" b="1" dirty="0">
                  <a:latin typeface="Garamond" panose="02020404030301010803" pitchFamily="18" charset="0"/>
                  <a:cs typeface="Times New Roman"/>
                </a:rPr>
                <a:t>Benchmarking</a:t>
              </a:r>
              <a:r>
                <a:rPr sz="1050" b="1" spc="3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spc="-30" dirty="0">
                  <a:latin typeface="Garamond" panose="02020404030301010803" pitchFamily="18" charset="0"/>
                  <a:cs typeface="Times New Roman"/>
                </a:rPr>
                <a:t>Study, </a:t>
              </a:r>
              <a:r>
                <a:rPr sz="1050" b="1" spc="-20" dirty="0">
                  <a:latin typeface="Garamond" panose="02020404030301010803" pitchFamily="18" charset="0"/>
                  <a:cs typeface="Times New Roman"/>
                </a:rPr>
                <a:t>2020</a:t>
              </a:r>
              <a:endParaRPr sz="1050" dirty="0">
                <a:latin typeface="Garamond" panose="02020404030301010803" pitchFamily="18" charset="0"/>
                <a:cs typeface="Times New Roman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725752-F4BA-0354-6C42-449F8A0EE874}"/>
              </a:ext>
            </a:extLst>
          </p:cNvPr>
          <p:cNvGrpSpPr/>
          <p:nvPr/>
        </p:nvGrpSpPr>
        <p:grpSpPr>
          <a:xfrm>
            <a:off x="7799405" y="3067486"/>
            <a:ext cx="861059" cy="2014709"/>
            <a:chOff x="4177145" y="5725485"/>
            <a:chExt cx="861059" cy="2014709"/>
          </a:xfrm>
        </p:grpSpPr>
        <p:pic>
          <p:nvPicPr>
            <p:cNvPr id="19" name="object 37">
              <a:extLst>
                <a:ext uri="{FF2B5EF4-FFF2-40B4-BE49-F238E27FC236}">
                  <a16:creationId xmlns:a16="http://schemas.microsoft.com/office/drawing/2014/main" id="{4103AD6A-A8F8-F5BC-8461-93804AF2E56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05533" y="5725485"/>
              <a:ext cx="727200" cy="1061893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3" name="object 35">
              <a:extLst>
                <a:ext uri="{FF2B5EF4-FFF2-40B4-BE49-F238E27FC236}">
                  <a16:creationId xmlns:a16="http://schemas.microsoft.com/office/drawing/2014/main" id="{156F92BF-5105-C8B8-988E-FA4411DDB518}"/>
                </a:ext>
              </a:extLst>
            </p:cNvPr>
            <p:cNvSpPr txBox="1"/>
            <p:nvPr/>
          </p:nvSpPr>
          <p:spPr>
            <a:xfrm>
              <a:off x="4177145" y="6908684"/>
              <a:ext cx="861059" cy="831510"/>
            </a:xfrm>
            <a:prstGeom prst="rect">
              <a:avLst/>
            </a:prstGeom>
          </p:spPr>
          <p:txBody>
            <a:bodyPr vert="horz" wrap="square" lIns="0" tIns="10795" rIns="0" bIns="0" rtlCol="0">
              <a:spAutoFit/>
            </a:bodyPr>
            <a:lstStyle/>
            <a:p>
              <a:pPr marL="12700" marR="5080">
                <a:lnSpc>
                  <a:spcPct val="102400"/>
                </a:lnSpc>
                <a:spcBef>
                  <a:spcPts val="85"/>
                </a:spcBef>
              </a:pPr>
              <a:r>
                <a:rPr sz="1050" b="1" dirty="0">
                  <a:latin typeface="Garamond" panose="02020404030301010803" pitchFamily="18" charset="0"/>
                  <a:cs typeface="Times New Roman"/>
                </a:rPr>
                <a:t>The</a:t>
              </a:r>
              <a:r>
                <a:rPr sz="1050" b="1" spc="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spc="-10" dirty="0">
                  <a:latin typeface="Garamond" panose="02020404030301010803" pitchFamily="18" charset="0"/>
                  <a:cs typeface="Times New Roman"/>
                </a:rPr>
                <a:t>2020</a:t>
              </a:r>
              <a:r>
                <a:rPr sz="1050" b="1" spc="2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spc="-10" dirty="0">
                  <a:latin typeface="Garamond" panose="02020404030301010803" pitchFamily="18" charset="0"/>
                  <a:cs typeface="Times New Roman"/>
                </a:rPr>
                <a:t>Digital Marketing </a:t>
              </a:r>
              <a:r>
                <a:rPr sz="1050" b="1" dirty="0">
                  <a:latin typeface="Garamond" panose="02020404030301010803" pitchFamily="18" charset="0"/>
                  <a:cs typeface="Times New Roman"/>
                </a:rPr>
                <a:t>Benchmarking</a:t>
              </a:r>
              <a:r>
                <a:rPr sz="1050" b="1" spc="3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spc="-25" dirty="0">
                  <a:latin typeface="Garamond" panose="02020404030301010803" pitchFamily="18" charset="0"/>
                  <a:cs typeface="Times New Roman"/>
                </a:rPr>
                <a:t>Survey</a:t>
              </a:r>
              <a:endParaRPr sz="1050" dirty="0">
                <a:latin typeface="Garamond" panose="02020404030301010803" pitchFamily="18" charset="0"/>
                <a:cs typeface="Times New Roman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03E236-0D72-C6CE-BCEF-00DE0B86C524}"/>
              </a:ext>
            </a:extLst>
          </p:cNvPr>
          <p:cNvGrpSpPr/>
          <p:nvPr/>
        </p:nvGrpSpPr>
        <p:grpSpPr>
          <a:xfrm>
            <a:off x="1720550" y="5563595"/>
            <a:ext cx="774700" cy="1766686"/>
            <a:chOff x="5410406" y="5692797"/>
            <a:chExt cx="774700" cy="1766686"/>
          </a:xfrm>
        </p:grpSpPr>
        <p:pic>
          <p:nvPicPr>
            <p:cNvPr id="22" name="object 40">
              <a:extLst>
                <a:ext uri="{FF2B5EF4-FFF2-40B4-BE49-F238E27FC236}">
                  <a16:creationId xmlns:a16="http://schemas.microsoft.com/office/drawing/2014/main" id="{DFF18F40-BD65-C6F1-A196-D59C685B6B1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21889" y="5692797"/>
              <a:ext cx="727200" cy="10404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4" name="object 41">
              <a:extLst>
                <a:ext uri="{FF2B5EF4-FFF2-40B4-BE49-F238E27FC236}">
                  <a16:creationId xmlns:a16="http://schemas.microsoft.com/office/drawing/2014/main" id="{FDBDBFAC-C55B-133C-917B-7D68B95327EA}"/>
                </a:ext>
              </a:extLst>
            </p:cNvPr>
            <p:cNvSpPr txBox="1"/>
            <p:nvPr/>
          </p:nvSpPr>
          <p:spPr>
            <a:xfrm>
              <a:off x="5410406" y="6943228"/>
              <a:ext cx="774700" cy="516255"/>
            </a:xfrm>
            <a:prstGeom prst="rect">
              <a:avLst/>
            </a:prstGeom>
          </p:spPr>
          <p:txBody>
            <a:bodyPr vert="horz" wrap="square" lIns="0" tIns="10795" rIns="0" bIns="0" rtlCol="0">
              <a:spAutoFit/>
            </a:bodyPr>
            <a:lstStyle/>
            <a:p>
              <a:pPr marL="12700" marR="5080">
                <a:lnSpc>
                  <a:spcPct val="102400"/>
                </a:lnSpc>
                <a:spcBef>
                  <a:spcPts val="85"/>
                </a:spcBef>
              </a:pPr>
              <a:r>
                <a:rPr sz="1050" b="1" dirty="0">
                  <a:latin typeface="Garamond" panose="02020404030301010803" pitchFamily="18" charset="0"/>
                  <a:cs typeface="Times New Roman"/>
                </a:rPr>
                <a:t>The</a:t>
              </a:r>
              <a:r>
                <a:rPr sz="1050" b="1" spc="7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spc="-10" dirty="0">
                  <a:latin typeface="Garamond" panose="02020404030301010803" pitchFamily="18" charset="0"/>
                  <a:cs typeface="Times New Roman"/>
                </a:rPr>
                <a:t>India Employment </a:t>
              </a:r>
              <a:r>
                <a:rPr sz="1050" b="1" dirty="0">
                  <a:latin typeface="Garamond" panose="02020404030301010803" pitchFamily="18" charset="0"/>
                  <a:cs typeface="Times New Roman"/>
                </a:rPr>
                <a:t>Report</a:t>
              </a:r>
              <a:r>
                <a:rPr sz="1050" b="1" spc="-4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spc="-20" dirty="0">
                  <a:latin typeface="Garamond" panose="02020404030301010803" pitchFamily="18" charset="0"/>
                  <a:cs typeface="Times New Roman"/>
                </a:rPr>
                <a:t>2017</a:t>
              </a:r>
              <a:endParaRPr sz="1050" dirty="0">
                <a:latin typeface="Garamond" panose="02020404030301010803" pitchFamily="18" charset="0"/>
                <a:cs typeface="Times New Roman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7B76AF4-616F-BEFE-E4B6-66D61A4AE419}"/>
              </a:ext>
            </a:extLst>
          </p:cNvPr>
          <p:cNvGrpSpPr/>
          <p:nvPr/>
        </p:nvGrpSpPr>
        <p:grpSpPr>
          <a:xfrm>
            <a:off x="2919366" y="5547617"/>
            <a:ext cx="1062990" cy="1890498"/>
            <a:chOff x="6609222" y="5676819"/>
            <a:chExt cx="1062990" cy="1890498"/>
          </a:xfrm>
        </p:grpSpPr>
        <p:pic>
          <p:nvPicPr>
            <p:cNvPr id="23" name="object 43">
              <a:extLst>
                <a:ext uri="{FF2B5EF4-FFF2-40B4-BE49-F238E27FC236}">
                  <a16:creationId xmlns:a16="http://schemas.microsoft.com/office/drawing/2014/main" id="{70B4A064-8E8D-1F14-0FDC-BDD3533A2C27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32749" y="5676819"/>
              <a:ext cx="727200" cy="10404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5" name="object 44">
              <a:extLst>
                <a:ext uri="{FF2B5EF4-FFF2-40B4-BE49-F238E27FC236}">
                  <a16:creationId xmlns:a16="http://schemas.microsoft.com/office/drawing/2014/main" id="{F1EE8156-1AC4-6B13-DC85-34BB056728D3}"/>
                </a:ext>
              </a:extLst>
            </p:cNvPr>
            <p:cNvSpPr txBox="1"/>
            <p:nvPr/>
          </p:nvSpPr>
          <p:spPr>
            <a:xfrm>
              <a:off x="6609222" y="6900660"/>
              <a:ext cx="1062990" cy="666657"/>
            </a:xfrm>
            <a:prstGeom prst="rect">
              <a:avLst/>
            </a:prstGeom>
          </p:spPr>
          <p:txBody>
            <a:bodyPr vert="horz" wrap="square" lIns="0" tIns="10795" rIns="0" bIns="0" rtlCol="0">
              <a:spAutoFit/>
            </a:bodyPr>
            <a:lstStyle/>
            <a:p>
              <a:pPr marL="12700" marR="5080">
                <a:lnSpc>
                  <a:spcPct val="102400"/>
                </a:lnSpc>
                <a:spcBef>
                  <a:spcPts val="85"/>
                </a:spcBef>
              </a:pPr>
              <a:r>
                <a:rPr sz="1050" b="1" dirty="0">
                  <a:latin typeface="Garamond" panose="02020404030301010803" pitchFamily="18" charset="0"/>
                  <a:cs typeface="Times New Roman"/>
                </a:rPr>
                <a:t>Diversity</a:t>
              </a:r>
              <a:r>
                <a:rPr sz="1050" b="1" spc="-3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spc="-10" dirty="0">
                  <a:latin typeface="Garamond" panose="02020404030301010803" pitchFamily="18" charset="0"/>
                  <a:cs typeface="Times New Roman"/>
                </a:rPr>
                <a:t>Underlying </a:t>
              </a:r>
              <a:r>
                <a:rPr sz="1050" b="1" dirty="0">
                  <a:latin typeface="Garamond" panose="02020404030301010803" pitchFamily="18" charset="0"/>
                  <a:cs typeface="Times New Roman"/>
                </a:rPr>
                <a:t>Unity:</a:t>
              </a:r>
              <a:r>
                <a:rPr sz="1050" b="1" spc="-6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dirty="0">
                  <a:latin typeface="Garamond" panose="02020404030301010803" pitchFamily="18" charset="0"/>
                  <a:cs typeface="Times New Roman"/>
                </a:rPr>
                <a:t>A</a:t>
              </a:r>
              <a:r>
                <a:rPr sz="1050" b="1" spc="-6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spc="-10" dirty="0">
                  <a:latin typeface="Garamond" panose="02020404030301010803" pitchFamily="18" charset="0"/>
                  <a:cs typeface="Times New Roman"/>
                </a:rPr>
                <a:t>Study</a:t>
              </a:r>
              <a:r>
                <a:rPr sz="1050" b="1" spc="-5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spc="-25" dirty="0">
                  <a:latin typeface="Garamond" panose="02020404030301010803" pitchFamily="18" charset="0"/>
                  <a:cs typeface="Times New Roman"/>
                </a:rPr>
                <a:t>of </a:t>
              </a:r>
              <a:r>
                <a:rPr sz="1050" b="1" dirty="0">
                  <a:latin typeface="Garamond" panose="02020404030301010803" pitchFamily="18" charset="0"/>
                  <a:cs typeface="Times New Roman"/>
                </a:rPr>
                <a:t>India's</a:t>
              </a:r>
              <a:r>
                <a:rPr sz="1050" b="1" spc="-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dirty="0">
                  <a:latin typeface="Garamond" panose="02020404030301010803" pitchFamily="18" charset="0"/>
                  <a:cs typeface="Times New Roman"/>
                </a:rPr>
                <a:t>States</a:t>
              </a:r>
              <a:r>
                <a:rPr sz="1050" b="1" spc="2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050" b="1" spc="-20" dirty="0">
                  <a:latin typeface="Garamond" panose="02020404030301010803" pitchFamily="18" charset="0"/>
                  <a:cs typeface="Times New Roman"/>
                </a:rPr>
                <a:t>2018</a:t>
              </a:r>
              <a:endParaRPr sz="1050" dirty="0">
                <a:latin typeface="Garamond" panose="02020404030301010803" pitchFamily="18" charset="0"/>
                <a:cs typeface="Times New Roman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7C83C56-DE09-159C-36C2-0F8C3C48A03F}"/>
              </a:ext>
            </a:extLst>
          </p:cNvPr>
          <p:cNvGrpSpPr/>
          <p:nvPr/>
        </p:nvGrpSpPr>
        <p:grpSpPr>
          <a:xfrm>
            <a:off x="4168049" y="5533875"/>
            <a:ext cx="824527" cy="1796406"/>
            <a:chOff x="7857905" y="5663077"/>
            <a:chExt cx="824527" cy="1796406"/>
          </a:xfrm>
        </p:grpSpPr>
        <p:pic>
          <p:nvPicPr>
            <p:cNvPr id="24" name="object 46">
              <a:extLst>
                <a:ext uri="{FF2B5EF4-FFF2-40B4-BE49-F238E27FC236}">
                  <a16:creationId xmlns:a16="http://schemas.microsoft.com/office/drawing/2014/main" id="{531CFE7F-53BB-037A-B635-F94206255EC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57905" y="5663077"/>
              <a:ext cx="728471" cy="10404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6" name="object 47">
              <a:extLst>
                <a:ext uri="{FF2B5EF4-FFF2-40B4-BE49-F238E27FC236}">
                  <a16:creationId xmlns:a16="http://schemas.microsoft.com/office/drawing/2014/main" id="{D3EE66F8-E393-D522-7F35-81D3DCC8C0B6}"/>
                </a:ext>
              </a:extLst>
            </p:cNvPr>
            <p:cNvSpPr txBox="1"/>
            <p:nvPr/>
          </p:nvSpPr>
          <p:spPr>
            <a:xfrm>
              <a:off x="7875347" y="6943228"/>
              <a:ext cx="807085" cy="516255"/>
            </a:xfrm>
            <a:prstGeom prst="rect">
              <a:avLst/>
            </a:prstGeom>
          </p:spPr>
          <p:txBody>
            <a:bodyPr vert="horz" wrap="square" lIns="0" tIns="10795" rIns="0" bIns="0" rtlCol="0">
              <a:spAutoFit/>
            </a:bodyPr>
            <a:lstStyle/>
            <a:p>
              <a:pPr marL="12700" marR="5080">
                <a:lnSpc>
                  <a:spcPct val="102400"/>
                </a:lnSpc>
                <a:spcBef>
                  <a:spcPts val="85"/>
                </a:spcBef>
              </a:pPr>
              <a:r>
                <a:rPr sz="1050" b="1" dirty="0">
                  <a:latin typeface="Times New Roman"/>
                  <a:cs typeface="Times New Roman"/>
                </a:rPr>
                <a:t>The</a:t>
              </a:r>
              <a:r>
                <a:rPr sz="1050" b="1" spc="75" dirty="0">
                  <a:latin typeface="Times New Roman"/>
                  <a:cs typeface="Times New Roman"/>
                </a:rPr>
                <a:t> </a:t>
              </a:r>
              <a:r>
                <a:rPr sz="1050" b="1" spc="-10" dirty="0">
                  <a:latin typeface="Times New Roman"/>
                  <a:cs typeface="Times New Roman"/>
                </a:rPr>
                <a:t>India Consumption </a:t>
              </a:r>
              <a:r>
                <a:rPr sz="1050" b="1" dirty="0">
                  <a:latin typeface="Times New Roman"/>
                  <a:cs typeface="Times New Roman"/>
                </a:rPr>
                <a:t>Report</a:t>
              </a:r>
              <a:r>
                <a:rPr sz="1050" b="1" spc="-40" dirty="0">
                  <a:latin typeface="Times New Roman"/>
                  <a:cs typeface="Times New Roman"/>
                </a:rPr>
                <a:t> </a:t>
              </a:r>
              <a:r>
                <a:rPr sz="1050" b="1" spc="-20" dirty="0">
                  <a:latin typeface="Times New Roman"/>
                  <a:cs typeface="Times New Roman"/>
                </a:rPr>
                <a:t>2016</a:t>
              </a:r>
              <a:endParaRPr sz="105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47" name="object 3">
            <a:extLst>
              <a:ext uri="{FF2B5EF4-FFF2-40B4-BE49-F238E27FC236}">
                <a16:creationId xmlns:a16="http://schemas.microsoft.com/office/drawing/2014/main" id="{B2B61268-5B32-1CD3-0F32-FECD925C9CE5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01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5918-1D25-BE65-82E9-91F1B3AC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93" y="1652989"/>
            <a:ext cx="9385813" cy="430887"/>
          </a:xfrm>
        </p:spPr>
        <p:txBody>
          <a:bodyPr/>
          <a:lstStyle/>
          <a:p>
            <a:r>
              <a:rPr lang="en-US" sz="2800" spc="20" dirty="0">
                <a:latin typeface="Garamond" panose="02020404030301010803" pitchFamily="18" charset="0"/>
              </a:rPr>
              <a:t>ABOUT IMA INDIA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8D89EC3C-1ED0-B3F3-3320-5248F872BEC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C27774-3DC5-C937-7D06-E8F172E5F1E5}"/>
              </a:ext>
            </a:extLst>
          </p:cNvPr>
          <p:cNvSpPr txBox="1"/>
          <p:nvPr/>
        </p:nvSpPr>
        <p:spPr>
          <a:xfrm>
            <a:off x="342778" y="2743200"/>
            <a:ext cx="6667622" cy="3472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lang="en-US" sz="1800" dirty="0">
                <a:latin typeface="Times New Roman"/>
                <a:cs typeface="Times New Roman"/>
              </a:rPr>
              <a:t>The </a:t>
            </a:r>
            <a:r>
              <a:rPr lang="en-US" sz="1800" b="1" spc="-30" dirty="0">
                <a:solidFill>
                  <a:srgbClr val="C45911"/>
                </a:solidFill>
                <a:latin typeface="Times New Roman"/>
                <a:cs typeface="Times New Roman"/>
              </a:rPr>
              <a:t>country’s</a:t>
            </a:r>
            <a:r>
              <a:rPr lang="en-US" sz="1800" b="1" spc="-20" dirty="0">
                <a:solidFill>
                  <a:srgbClr val="C45911"/>
                </a:solidFill>
                <a:latin typeface="Times New Roman"/>
                <a:cs typeface="Times New Roman"/>
              </a:rPr>
              <a:t> largest</a:t>
            </a:r>
            <a:r>
              <a:rPr lang="en-US" sz="1800" b="1" spc="5" dirty="0">
                <a:solidFill>
                  <a:srgbClr val="C45911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-25" dirty="0">
                <a:solidFill>
                  <a:srgbClr val="C45911"/>
                </a:solidFill>
                <a:latin typeface="Times New Roman"/>
                <a:cs typeface="Times New Roman"/>
              </a:rPr>
              <a:t>peer</a:t>
            </a:r>
            <a:r>
              <a:rPr lang="en-US" sz="1800" b="1" spc="-20" dirty="0">
                <a:solidFill>
                  <a:srgbClr val="C45911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-25" dirty="0">
                <a:solidFill>
                  <a:srgbClr val="C45911"/>
                </a:solidFill>
                <a:latin typeface="Times New Roman"/>
                <a:cs typeface="Times New Roman"/>
              </a:rPr>
              <a:t>platform</a:t>
            </a:r>
            <a:r>
              <a:rPr lang="en-US" sz="1800" b="1" spc="-10" dirty="0">
                <a:solidFill>
                  <a:srgbClr val="C45911"/>
                </a:solidFill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for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25" dirty="0">
                <a:latin typeface="Times New Roman"/>
                <a:cs typeface="Times New Roman"/>
              </a:rPr>
              <a:t>senior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55" dirty="0">
                <a:latin typeface="Times New Roman"/>
                <a:cs typeface="Times New Roman"/>
              </a:rPr>
              <a:t>executives</a:t>
            </a:r>
            <a:endParaRPr lang="en-US" sz="1800" dirty="0">
              <a:latin typeface="Times New Roman"/>
              <a:cs typeface="Times New Roman"/>
            </a:endParaRPr>
          </a:p>
          <a:p>
            <a:pPr marL="295910" marR="709930" indent="-283845">
              <a:lnSpc>
                <a:spcPts val="2980"/>
              </a:lnSpc>
              <a:spcBef>
                <a:spcPts val="250"/>
              </a:spcBef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lang="en-US" sz="1800" spc="-35" dirty="0">
                <a:latin typeface="Times New Roman"/>
                <a:cs typeface="Times New Roman"/>
              </a:rPr>
              <a:t>More</a:t>
            </a:r>
            <a:r>
              <a:rPr lang="en-US" sz="1800" spc="-5" dirty="0">
                <a:latin typeface="Times New Roman"/>
                <a:cs typeface="Times New Roman"/>
              </a:rPr>
              <a:t> than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b="1" spc="-40" dirty="0">
                <a:solidFill>
                  <a:srgbClr val="C45911"/>
                </a:solidFill>
                <a:latin typeface="Times New Roman"/>
                <a:cs typeface="Times New Roman"/>
              </a:rPr>
              <a:t>2,000</a:t>
            </a:r>
            <a:r>
              <a:rPr lang="en-US" sz="1800" b="1" spc="-10" dirty="0">
                <a:solidFill>
                  <a:srgbClr val="C45911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5" dirty="0">
                <a:solidFill>
                  <a:srgbClr val="C45911"/>
                </a:solidFill>
                <a:latin typeface="Times New Roman"/>
                <a:cs typeface="Times New Roman"/>
              </a:rPr>
              <a:t>clients</a:t>
            </a:r>
            <a:r>
              <a:rPr lang="en-US" sz="1800" b="1" spc="-10" dirty="0">
                <a:solidFill>
                  <a:srgbClr val="C4591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–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20" dirty="0">
                <a:latin typeface="Times New Roman"/>
                <a:cs typeface="Times New Roman"/>
              </a:rPr>
              <a:t>CEOs</a:t>
            </a:r>
            <a:r>
              <a:rPr lang="en-US" sz="1800" spc="-20" dirty="0">
                <a:latin typeface="Times New Roman"/>
                <a:cs typeface="Times New Roman"/>
              </a:rPr>
              <a:t> and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25" dirty="0">
                <a:latin typeface="Times New Roman"/>
                <a:cs typeface="Times New Roman"/>
              </a:rPr>
              <a:t>functional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30" dirty="0">
                <a:latin typeface="Times New Roman"/>
                <a:cs typeface="Times New Roman"/>
              </a:rPr>
              <a:t>heads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–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from</a:t>
            </a:r>
            <a:r>
              <a:rPr lang="en-US" sz="1800" spc="-15" dirty="0">
                <a:latin typeface="Times New Roman"/>
                <a:cs typeface="Times New Roman"/>
              </a:rPr>
              <a:t> </a:t>
            </a:r>
            <a:r>
              <a:rPr lang="en-US" sz="1800" spc="-35" dirty="0">
                <a:latin typeface="Times New Roman"/>
                <a:cs typeface="Times New Roman"/>
              </a:rPr>
              <a:t>over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50" dirty="0">
                <a:latin typeface="Times New Roman"/>
                <a:cs typeface="Times New Roman"/>
              </a:rPr>
              <a:t>1,200 </a:t>
            </a:r>
            <a:r>
              <a:rPr lang="en-US" sz="1800" spc="-395" dirty="0">
                <a:latin typeface="Times New Roman"/>
                <a:cs typeface="Times New Roman"/>
              </a:rPr>
              <a:t> </a:t>
            </a:r>
            <a:r>
              <a:rPr lang="en-US" sz="1800" spc="-25" dirty="0">
                <a:latin typeface="Times New Roman"/>
                <a:cs typeface="Times New Roman"/>
              </a:rPr>
              <a:t>member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40" dirty="0">
                <a:latin typeface="Times New Roman"/>
                <a:cs typeface="Times New Roman"/>
              </a:rPr>
              <a:t>companies,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-15" dirty="0">
                <a:latin typeface="Times New Roman"/>
                <a:cs typeface="Times New Roman"/>
              </a:rPr>
              <a:t>Indian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spc="-15" dirty="0">
                <a:latin typeface="Times New Roman"/>
                <a:cs typeface="Times New Roman"/>
              </a:rPr>
              <a:t>and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0" dirty="0">
                <a:latin typeface="Times New Roman"/>
                <a:cs typeface="Times New Roman"/>
              </a:rPr>
              <a:t>global</a:t>
            </a:r>
            <a:endParaRPr lang="en-US" sz="1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lang="en-US" sz="1800" spc="-35" dirty="0">
                <a:latin typeface="Times New Roman"/>
                <a:cs typeface="Times New Roman"/>
              </a:rPr>
              <a:t>Extensive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45" dirty="0">
                <a:latin typeface="Times New Roman"/>
                <a:cs typeface="Times New Roman"/>
              </a:rPr>
              <a:t>capabilities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25" dirty="0">
                <a:latin typeface="Times New Roman"/>
                <a:cs typeface="Times New Roman"/>
              </a:rPr>
              <a:t>in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b="1" spc="10" dirty="0">
                <a:solidFill>
                  <a:srgbClr val="C45911"/>
                </a:solidFill>
                <a:latin typeface="Times New Roman"/>
                <a:cs typeface="Times New Roman"/>
              </a:rPr>
              <a:t>macroeconomic,</a:t>
            </a:r>
            <a:r>
              <a:rPr lang="en-US" sz="1800" b="1" spc="-30" dirty="0">
                <a:solidFill>
                  <a:srgbClr val="C45911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-20" dirty="0">
                <a:solidFill>
                  <a:srgbClr val="C45911"/>
                </a:solidFill>
                <a:latin typeface="Times New Roman"/>
                <a:cs typeface="Times New Roman"/>
              </a:rPr>
              <a:t>industry</a:t>
            </a:r>
            <a:r>
              <a:rPr lang="en-US" sz="1800" b="1" spc="-15" dirty="0">
                <a:solidFill>
                  <a:srgbClr val="C45911"/>
                </a:solidFill>
                <a:latin typeface="Times New Roman"/>
                <a:cs typeface="Times New Roman"/>
              </a:rPr>
              <a:t> and</a:t>
            </a:r>
            <a:r>
              <a:rPr lang="en-US" sz="1800" b="1" spc="-5" dirty="0">
                <a:solidFill>
                  <a:srgbClr val="C45911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5" dirty="0">
                <a:solidFill>
                  <a:srgbClr val="C45911"/>
                </a:solidFill>
                <a:latin typeface="Times New Roman"/>
                <a:cs typeface="Times New Roman"/>
              </a:rPr>
              <a:t>management</a:t>
            </a:r>
            <a:r>
              <a:rPr lang="en-US" sz="1800" b="1" spc="-20" dirty="0">
                <a:solidFill>
                  <a:srgbClr val="C45911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-25" dirty="0">
                <a:solidFill>
                  <a:srgbClr val="C45911"/>
                </a:solidFill>
                <a:latin typeface="Times New Roman"/>
                <a:cs typeface="Times New Roman"/>
              </a:rPr>
              <a:t>research</a:t>
            </a:r>
            <a:endParaRPr lang="en-US" sz="1800" dirty="0">
              <a:latin typeface="Times New Roman"/>
              <a:cs typeface="Times New Roman"/>
            </a:endParaRPr>
          </a:p>
          <a:p>
            <a:pPr marL="295910" marR="1101725" indent="-283845">
              <a:lnSpc>
                <a:spcPct val="149700"/>
              </a:lnSpc>
              <a:spcBef>
                <a:spcPts val="10"/>
              </a:spcBef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lang="en-US" sz="1800" b="1" spc="-30" dirty="0">
                <a:solidFill>
                  <a:srgbClr val="C45911"/>
                </a:solidFill>
                <a:latin typeface="Times New Roman"/>
                <a:cs typeface="Times New Roman"/>
              </a:rPr>
              <a:t>Strong</a:t>
            </a:r>
            <a:r>
              <a:rPr lang="en-US" sz="1800" b="1" dirty="0">
                <a:solidFill>
                  <a:srgbClr val="C45911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10" dirty="0">
                <a:solidFill>
                  <a:srgbClr val="C45911"/>
                </a:solidFill>
                <a:latin typeface="Times New Roman"/>
                <a:cs typeface="Times New Roman"/>
              </a:rPr>
              <a:t>in-house</a:t>
            </a:r>
            <a:r>
              <a:rPr lang="en-US" sz="1800" b="1" spc="-25" dirty="0">
                <a:solidFill>
                  <a:srgbClr val="C45911"/>
                </a:solidFill>
                <a:latin typeface="Times New Roman"/>
                <a:cs typeface="Times New Roman"/>
              </a:rPr>
              <a:t> research</a:t>
            </a:r>
            <a:r>
              <a:rPr lang="en-US" sz="1800" b="1" spc="-15" dirty="0">
                <a:solidFill>
                  <a:srgbClr val="C45911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-20" dirty="0">
                <a:solidFill>
                  <a:srgbClr val="C45911"/>
                </a:solidFill>
                <a:latin typeface="Times New Roman"/>
                <a:cs typeface="Times New Roman"/>
              </a:rPr>
              <a:t>capability</a:t>
            </a:r>
            <a:r>
              <a:rPr lang="en-US" sz="1800" b="1" spc="-10" dirty="0">
                <a:solidFill>
                  <a:srgbClr val="C45911"/>
                </a:solidFill>
                <a:latin typeface="Times New Roman"/>
                <a:cs typeface="Times New Roman"/>
              </a:rPr>
              <a:t> </a:t>
            </a:r>
            <a:r>
              <a:rPr lang="en-US" sz="1800" spc="-35" dirty="0">
                <a:latin typeface="Times New Roman"/>
                <a:cs typeface="Times New Roman"/>
              </a:rPr>
              <a:t>with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50" dirty="0">
                <a:latin typeface="Times New Roman"/>
                <a:cs typeface="Times New Roman"/>
              </a:rPr>
              <a:t>access</a:t>
            </a:r>
            <a:r>
              <a:rPr lang="en-US" sz="1800" spc="-5" dirty="0">
                <a:latin typeface="Times New Roman"/>
                <a:cs typeface="Times New Roman"/>
              </a:rPr>
              <a:t> </a:t>
            </a:r>
            <a:r>
              <a:rPr lang="en-US" sz="1800" spc="15" dirty="0">
                <a:latin typeface="Times New Roman"/>
                <a:cs typeface="Times New Roman"/>
              </a:rPr>
              <a:t>to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-25" dirty="0">
                <a:latin typeface="Times New Roman"/>
                <a:cs typeface="Times New Roman"/>
              </a:rPr>
              <a:t>senior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25" dirty="0">
                <a:latin typeface="Times New Roman"/>
                <a:cs typeface="Times New Roman"/>
              </a:rPr>
              <a:t>industry </a:t>
            </a:r>
            <a:r>
              <a:rPr lang="en-US" sz="1800" spc="-395" dirty="0">
                <a:latin typeface="Times New Roman"/>
                <a:cs typeface="Times New Roman"/>
              </a:rPr>
              <a:t> </a:t>
            </a:r>
            <a:r>
              <a:rPr lang="en-US" sz="1800" spc="-30" dirty="0">
                <a:latin typeface="Times New Roman"/>
                <a:cs typeface="Times New Roman"/>
              </a:rPr>
              <a:t>practitioners,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-25" dirty="0">
                <a:latin typeface="Times New Roman"/>
                <a:cs typeface="Times New Roman"/>
              </a:rPr>
              <a:t>domain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45" dirty="0">
                <a:latin typeface="Times New Roman"/>
                <a:cs typeface="Times New Roman"/>
              </a:rPr>
              <a:t>specialists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-15" dirty="0">
                <a:latin typeface="Times New Roman"/>
                <a:cs typeface="Times New Roman"/>
              </a:rPr>
              <a:t>and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other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-30" dirty="0">
                <a:latin typeface="Times New Roman"/>
                <a:cs typeface="Times New Roman"/>
              </a:rPr>
              <a:t>stakeholders</a:t>
            </a:r>
            <a:endParaRPr lang="en-US" sz="1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95910" algn="l"/>
                <a:tab pos="296545" algn="l"/>
              </a:tabLst>
            </a:pPr>
            <a:r>
              <a:rPr lang="en-US" sz="1800" spc="-75" dirty="0">
                <a:latin typeface="Times New Roman"/>
                <a:cs typeface="Times New Roman"/>
              </a:rPr>
              <a:t>A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b="1" spc="15" dirty="0">
                <a:solidFill>
                  <a:srgbClr val="C45911"/>
                </a:solidFill>
                <a:latin typeface="Times New Roman"/>
                <a:cs typeface="Times New Roman"/>
              </a:rPr>
              <a:t>successful</a:t>
            </a:r>
            <a:r>
              <a:rPr lang="en-US" sz="1800" b="1" spc="-25" dirty="0">
                <a:solidFill>
                  <a:srgbClr val="C45911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-50" dirty="0">
                <a:solidFill>
                  <a:srgbClr val="C45911"/>
                </a:solidFill>
                <a:latin typeface="Times New Roman"/>
                <a:cs typeface="Times New Roman"/>
              </a:rPr>
              <a:t>track</a:t>
            </a:r>
            <a:r>
              <a:rPr lang="en-US" sz="1800" b="1" spc="-10" dirty="0">
                <a:solidFill>
                  <a:srgbClr val="C45911"/>
                </a:solidFill>
                <a:latin typeface="Times New Roman"/>
                <a:cs typeface="Times New Roman"/>
              </a:rPr>
              <a:t> </a:t>
            </a:r>
            <a:r>
              <a:rPr lang="en-US" sz="1800" b="1" spc="-35" dirty="0">
                <a:solidFill>
                  <a:srgbClr val="C45911"/>
                </a:solidFill>
                <a:latin typeface="Times New Roman"/>
                <a:cs typeface="Times New Roman"/>
              </a:rPr>
              <a:t>record</a:t>
            </a:r>
            <a:r>
              <a:rPr lang="en-US" sz="1800" b="1" spc="-20" dirty="0">
                <a:solidFill>
                  <a:srgbClr val="C4591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of</a:t>
            </a:r>
            <a:r>
              <a:rPr lang="en-US" sz="1800" spc="200" dirty="0">
                <a:latin typeface="Times New Roman"/>
                <a:cs typeface="Times New Roman"/>
              </a:rPr>
              <a:t> </a:t>
            </a:r>
            <a:r>
              <a:rPr lang="en-US" sz="1800" spc="-35" dirty="0">
                <a:latin typeface="Times New Roman"/>
                <a:cs typeface="Times New Roman"/>
              </a:rPr>
              <a:t>over</a:t>
            </a:r>
            <a:r>
              <a:rPr lang="en-US" sz="1800" spc="-10" dirty="0">
                <a:latin typeface="Times New Roman"/>
                <a:cs typeface="Times New Roman"/>
              </a:rPr>
              <a:t> </a:t>
            </a:r>
            <a:r>
              <a:rPr lang="en-US" sz="1800" spc="-50" dirty="0">
                <a:latin typeface="Times New Roman"/>
                <a:cs typeface="Times New Roman"/>
              </a:rPr>
              <a:t>29</a:t>
            </a:r>
            <a:r>
              <a:rPr lang="en-US" sz="1800" spc="-20" dirty="0">
                <a:latin typeface="Times New Roman"/>
                <a:cs typeface="Times New Roman"/>
              </a:rPr>
              <a:t> </a:t>
            </a:r>
            <a:r>
              <a:rPr lang="en-US" sz="1800" spc="-60" dirty="0">
                <a:latin typeface="Times New Roman"/>
                <a:cs typeface="Times New Roman"/>
              </a:rPr>
              <a:t>years</a:t>
            </a:r>
            <a:endParaRPr lang="en-US" sz="1800" dirty="0">
              <a:latin typeface="Times New Roman"/>
              <a:cs typeface="Times New Roman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BDEA046-81C2-8BA9-7ECB-14C881BA326F}"/>
              </a:ext>
            </a:extLst>
          </p:cNvPr>
          <p:cNvGrpSpPr/>
          <p:nvPr/>
        </p:nvGrpSpPr>
        <p:grpSpPr>
          <a:xfrm>
            <a:off x="7467600" y="2851797"/>
            <a:ext cx="2338705" cy="3250252"/>
            <a:chOff x="7471660" y="2520182"/>
            <a:chExt cx="2338705" cy="3250252"/>
          </a:xfrm>
        </p:grpSpPr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A4CF33AD-ED99-4B4F-B0DD-C2CFBD14D2BB}"/>
                </a:ext>
              </a:extLst>
            </p:cNvPr>
            <p:cNvSpPr txBox="1"/>
            <p:nvPr/>
          </p:nvSpPr>
          <p:spPr>
            <a:xfrm>
              <a:off x="8006587" y="2520182"/>
              <a:ext cx="1268730" cy="53467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30"/>
                </a:spcBef>
              </a:pPr>
              <a:r>
                <a:rPr sz="1950" b="1" spc="30" dirty="0">
                  <a:solidFill>
                    <a:srgbClr val="ED7C31"/>
                  </a:solidFill>
                  <a:latin typeface="Garamond" panose="02020404030301010803" pitchFamily="18" charset="0"/>
                  <a:cs typeface="Times New Roman"/>
                </a:rPr>
                <a:t>28+</a:t>
              </a:r>
              <a:endParaRPr sz="1950" dirty="0">
                <a:latin typeface="Garamond" panose="02020404030301010803" pitchFamily="18" charset="0"/>
                <a:cs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70"/>
                </a:spcBef>
              </a:pPr>
              <a:r>
                <a:rPr sz="1300" b="1" spc="-45" dirty="0">
                  <a:latin typeface="Garamond" panose="02020404030301010803" pitchFamily="18" charset="0"/>
                  <a:cs typeface="Times New Roman"/>
                </a:rPr>
                <a:t>Years</a:t>
              </a:r>
              <a:r>
                <a:rPr sz="1300" b="1" spc="-3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300" b="1" spc="5" dirty="0">
                  <a:latin typeface="Garamond" panose="02020404030301010803" pitchFamily="18" charset="0"/>
                  <a:cs typeface="Times New Roman"/>
                </a:rPr>
                <a:t>in</a:t>
              </a:r>
              <a:r>
                <a:rPr sz="1300" b="1" spc="-2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300" b="1" spc="25" dirty="0">
                  <a:latin typeface="Garamond" panose="02020404030301010803" pitchFamily="18" charset="0"/>
                  <a:cs typeface="Times New Roman"/>
                </a:rPr>
                <a:t>Business</a:t>
              </a:r>
              <a:endParaRPr sz="1300" dirty="0">
                <a:latin typeface="Garamond" panose="02020404030301010803" pitchFamily="18" charset="0"/>
                <a:cs typeface="Times New Roman"/>
              </a:endParaRPr>
            </a:p>
          </p:txBody>
        </p:sp>
        <p:sp>
          <p:nvSpPr>
            <p:cNvPr id="30" name="object 6">
              <a:extLst>
                <a:ext uri="{FF2B5EF4-FFF2-40B4-BE49-F238E27FC236}">
                  <a16:creationId xmlns:a16="http://schemas.microsoft.com/office/drawing/2014/main" id="{92BBF358-5C8F-67F2-3BD9-38851F02FC46}"/>
                </a:ext>
              </a:extLst>
            </p:cNvPr>
            <p:cNvSpPr txBox="1"/>
            <p:nvPr/>
          </p:nvSpPr>
          <p:spPr>
            <a:xfrm>
              <a:off x="8180325" y="3251765"/>
              <a:ext cx="922019" cy="48260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  <a:spcBef>
                  <a:spcPts val="105"/>
                </a:spcBef>
              </a:pPr>
              <a:r>
                <a:rPr sz="1650" b="1" spc="-5" dirty="0">
                  <a:solidFill>
                    <a:srgbClr val="ED7C31"/>
                  </a:solidFill>
                  <a:latin typeface="Garamond" panose="02020404030301010803" pitchFamily="18" charset="0"/>
                  <a:cs typeface="Times New Roman"/>
                </a:rPr>
                <a:t>2,000+</a:t>
              </a:r>
              <a:endParaRPr sz="1650">
                <a:latin typeface="Garamond" panose="02020404030301010803" pitchFamily="18" charset="0"/>
                <a:cs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50"/>
                </a:spcBef>
              </a:pPr>
              <a:r>
                <a:rPr sz="1300" b="1" spc="-35" dirty="0">
                  <a:latin typeface="Garamond" panose="02020404030301010803" pitchFamily="18" charset="0"/>
                  <a:cs typeface="Times New Roman"/>
                </a:rPr>
                <a:t>CXO</a:t>
              </a:r>
              <a:r>
                <a:rPr sz="1300" b="1" spc="-4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300" b="1" dirty="0">
                  <a:latin typeface="Garamond" panose="02020404030301010803" pitchFamily="18" charset="0"/>
                  <a:cs typeface="Times New Roman"/>
                </a:rPr>
                <a:t>Clients</a:t>
              </a:r>
              <a:endParaRPr sz="1300">
                <a:latin typeface="Garamond" panose="02020404030301010803" pitchFamily="18" charset="0"/>
                <a:cs typeface="Times New Roman"/>
              </a:endParaRPr>
            </a:p>
          </p:txBody>
        </p:sp>
        <p:sp>
          <p:nvSpPr>
            <p:cNvPr id="31" name="object 7">
              <a:extLst>
                <a:ext uri="{FF2B5EF4-FFF2-40B4-BE49-F238E27FC236}">
                  <a16:creationId xmlns:a16="http://schemas.microsoft.com/office/drawing/2014/main" id="{F9361E7E-2068-A352-6765-B7E323509680}"/>
                </a:ext>
              </a:extLst>
            </p:cNvPr>
            <p:cNvSpPr txBox="1"/>
            <p:nvPr/>
          </p:nvSpPr>
          <p:spPr>
            <a:xfrm>
              <a:off x="7902988" y="3929941"/>
              <a:ext cx="1475105" cy="48260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  <a:spcBef>
                  <a:spcPts val="105"/>
                </a:spcBef>
              </a:pPr>
              <a:r>
                <a:rPr sz="1650" b="1" spc="-25" dirty="0">
                  <a:solidFill>
                    <a:srgbClr val="ED7C31"/>
                  </a:solidFill>
                  <a:latin typeface="Garamond" panose="02020404030301010803" pitchFamily="18" charset="0"/>
                  <a:cs typeface="Times New Roman"/>
                </a:rPr>
                <a:t>1,200+</a:t>
              </a:r>
              <a:endParaRPr sz="1650">
                <a:latin typeface="Garamond" panose="02020404030301010803" pitchFamily="18" charset="0"/>
                <a:cs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50"/>
                </a:spcBef>
              </a:pPr>
              <a:r>
                <a:rPr sz="1300" b="1" spc="-5" dirty="0">
                  <a:latin typeface="Garamond" panose="02020404030301010803" pitchFamily="18" charset="0"/>
                  <a:cs typeface="Times New Roman"/>
                </a:rPr>
                <a:t>Member</a:t>
              </a:r>
              <a:r>
                <a:rPr sz="1300" b="1" spc="-4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300" b="1" spc="10" dirty="0">
                  <a:latin typeface="Garamond" panose="02020404030301010803" pitchFamily="18" charset="0"/>
                  <a:cs typeface="Times New Roman"/>
                </a:rPr>
                <a:t>Companies</a:t>
              </a:r>
              <a:endParaRPr sz="1300">
                <a:latin typeface="Garamond" panose="02020404030301010803" pitchFamily="18" charset="0"/>
                <a:cs typeface="Times New Roman"/>
              </a:endParaRPr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BCAAA529-03B1-7C14-5EFD-0B9A2C98840B}"/>
                </a:ext>
              </a:extLst>
            </p:cNvPr>
            <p:cNvSpPr txBox="1"/>
            <p:nvPr/>
          </p:nvSpPr>
          <p:spPr>
            <a:xfrm>
              <a:off x="7977630" y="4609555"/>
              <a:ext cx="1327785" cy="48323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sz="1650" b="1" spc="-125" dirty="0">
                  <a:solidFill>
                    <a:srgbClr val="ED7C31"/>
                  </a:solidFill>
                  <a:latin typeface="Garamond" panose="02020404030301010803" pitchFamily="18" charset="0"/>
                  <a:cs typeface="Times New Roman"/>
                </a:rPr>
                <a:t>76%</a:t>
              </a:r>
              <a:endParaRPr sz="1650">
                <a:latin typeface="Garamond" panose="02020404030301010803" pitchFamily="18" charset="0"/>
                <a:cs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50"/>
                </a:spcBef>
              </a:pPr>
              <a:r>
                <a:rPr sz="1300" b="1" spc="-5" dirty="0">
                  <a:latin typeface="Garamond" panose="02020404030301010803" pitchFamily="18" charset="0"/>
                  <a:cs typeface="Times New Roman"/>
                </a:rPr>
                <a:t>of</a:t>
              </a:r>
              <a:r>
                <a:rPr sz="1300" b="1" spc="19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300" b="1" spc="60" dirty="0">
                  <a:latin typeface="Garamond" panose="02020404030301010803" pitchFamily="18" charset="0"/>
                  <a:cs typeface="Times New Roman"/>
                </a:rPr>
                <a:t>NSE</a:t>
              </a:r>
              <a:r>
                <a:rPr sz="1300" b="1" spc="-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300" b="1" spc="-35" dirty="0">
                  <a:latin typeface="Garamond" panose="02020404030301010803" pitchFamily="18" charset="0"/>
                  <a:cs typeface="Times New Roman"/>
                </a:rPr>
                <a:t>50</a:t>
              </a:r>
              <a:r>
                <a:rPr sz="1300" b="1" spc="-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300" b="1" spc="-10" dirty="0">
                  <a:latin typeface="Garamond" panose="02020404030301010803" pitchFamily="18" charset="0"/>
                  <a:cs typeface="Times New Roman"/>
                </a:rPr>
                <a:t>Brands</a:t>
              </a:r>
              <a:endParaRPr sz="1300">
                <a:latin typeface="Garamond" panose="02020404030301010803" pitchFamily="18" charset="0"/>
                <a:cs typeface="Times New Roman"/>
              </a:endParaRPr>
            </a:p>
          </p:txBody>
        </p:sp>
        <p:sp>
          <p:nvSpPr>
            <p:cNvPr id="33" name="object 9">
              <a:extLst>
                <a:ext uri="{FF2B5EF4-FFF2-40B4-BE49-F238E27FC236}">
                  <a16:creationId xmlns:a16="http://schemas.microsoft.com/office/drawing/2014/main" id="{20C5CC0F-5863-CE92-EF6D-9CDC1B798135}"/>
                </a:ext>
              </a:extLst>
            </p:cNvPr>
            <p:cNvSpPr txBox="1"/>
            <p:nvPr/>
          </p:nvSpPr>
          <p:spPr>
            <a:xfrm>
              <a:off x="7471660" y="5287834"/>
              <a:ext cx="2338705" cy="48260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sz="1650" b="1" spc="-50" dirty="0">
                  <a:solidFill>
                    <a:srgbClr val="ED7C31"/>
                  </a:solidFill>
                  <a:latin typeface="Garamond" panose="02020404030301010803" pitchFamily="18" charset="0"/>
                  <a:cs typeface="Times New Roman"/>
                </a:rPr>
                <a:t>6</a:t>
              </a:r>
              <a:endParaRPr sz="1650" dirty="0">
                <a:latin typeface="Garamond" panose="02020404030301010803" pitchFamily="18" charset="0"/>
                <a:cs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50"/>
                </a:spcBef>
              </a:pPr>
              <a:r>
                <a:rPr sz="1300" b="1" spc="5" dirty="0">
                  <a:latin typeface="Garamond" panose="02020404030301010803" pitchFamily="18" charset="0"/>
                  <a:cs typeface="Times New Roman"/>
                </a:rPr>
                <a:t>Cities</a:t>
              </a:r>
              <a:r>
                <a:rPr sz="1300" b="1" spc="-5" dirty="0">
                  <a:latin typeface="Garamond" panose="02020404030301010803" pitchFamily="18" charset="0"/>
                  <a:cs typeface="Times New Roman"/>
                </a:rPr>
                <a:t> of</a:t>
              </a:r>
              <a:r>
                <a:rPr sz="1300" b="1" spc="19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300" b="1" spc="-5" dirty="0">
                  <a:latin typeface="Garamond" panose="02020404030301010803" pitchFamily="18" charset="0"/>
                  <a:cs typeface="Times New Roman"/>
                </a:rPr>
                <a:t>operations</a:t>
              </a:r>
              <a:r>
                <a:rPr sz="1300" b="1" spc="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300" b="1" spc="5" dirty="0">
                  <a:latin typeface="Garamond" panose="02020404030301010803" pitchFamily="18" charset="0"/>
                  <a:cs typeface="Times New Roman"/>
                </a:rPr>
                <a:t>across</a:t>
              </a:r>
              <a:r>
                <a:rPr sz="1300" b="1" spc="-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sz="1300" b="1" spc="5" dirty="0">
                  <a:latin typeface="Garamond" panose="02020404030301010803" pitchFamily="18" charset="0"/>
                  <a:cs typeface="Times New Roman"/>
                </a:rPr>
                <a:t>India</a:t>
              </a:r>
              <a:endParaRPr sz="1300" dirty="0">
                <a:latin typeface="Garamond" panose="02020404030301010803" pitchFamily="18" charset="0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02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9C44-B7B3-496A-A31D-803D303F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68" y="1295400"/>
            <a:ext cx="9385813" cy="861774"/>
          </a:xfrm>
        </p:spPr>
        <p:txBody>
          <a:bodyPr/>
          <a:lstStyle/>
          <a:p>
            <a:r>
              <a:rPr lang="en-US" sz="2800" spc="15" dirty="0">
                <a:latin typeface="Garamond" panose="02020404030301010803" pitchFamily="18" charset="0"/>
              </a:rPr>
              <a:t>DETAILED</a:t>
            </a:r>
            <a:r>
              <a:rPr lang="en-US" sz="2800" spc="90" dirty="0">
                <a:latin typeface="Garamond" panose="02020404030301010803" pitchFamily="18" charset="0"/>
              </a:rPr>
              <a:t> </a:t>
            </a:r>
            <a:r>
              <a:rPr lang="en-US" sz="2800" spc="30" dirty="0">
                <a:latin typeface="Garamond" panose="02020404030301010803" pitchFamily="18" charset="0"/>
              </a:rPr>
              <a:t>PEER</a:t>
            </a:r>
            <a:r>
              <a:rPr lang="en-US" sz="2800" spc="85" dirty="0">
                <a:latin typeface="Garamond" panose="02020404030301010803" pitchFamily="18" charset="0"/>
              </a:rPr>
              <a:t> </a:t>
            </a:r>
            <a:r>
              <a:rPr lang="en-US" sz="2800" spc="-35" dirty="0">
                <a:latin typeface="Garamond" panose="02020404030301010803" pitchFamily="18" charset="0"/>
              </a:rPr>
              <a:t>COMPARISONS</a:t>
            </a:r>
            <a:r>
              <a:rPr lang="en-US" sz="2800" spc="75" dirty="0">
                <a:latin typeface="Garamond" panose="02020404030301010803" pitchFamily="18" charset="0"/>
              </a:rPr>
              <a:t> </a:t>
            </a:r>
            <a:r>
              <a:rPr lang="en-US" sz="2800" spc="-60" dirty="0">
                <a:latin typeface="Garamond" panose="02020404030301010803" pitchFamily="18" charset="0"/>
              </a:rPr>
              <a:t>&amp; </a:t>
            </a:r>
            <a:r>
              <a:rPr lang="en-US" sz="2800" spc="-560" dirty="0">
                <a:latin typeface="Garamond" panose="02020404030301010803" pitchFamily="18" charset="0"/>
              </a:rPr>
              <a:t> </a:t>
            </a:r>
            <a:r>
              <a:rPr lang="en-US" sz="2800" spc="-70" dirty="0">
                <a:latin typeface="Garamond" panose="02020404030301010803" pitchFamily="18" charset="0"/>
              </a:rPr>
              <a:t>CROSS</a:t>
            </a:r>
            <a:r>
              <a:rPr lang="en-US" sz="2800" spc="100" dirty="0">
                <a:latin typeface="Garamond" panose="02020404030301010803" pitchFamily="18" charset="0"/>
              </a:rPr>
              <a:t> </a:t>
            </a:r>
            <a:r>
              <a:rPr lang="en-US" sz="2800" spc="-10" dirty="0">
                <a:latin typeface="Garamond" panose="02020404030301010803" pitchFamily="18" charset="0"/>
              </a:rPr>
              <a:t>TABULATION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0F76004B-D142-44F4-4723-CAC6E6C7287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70A2A5-6353-BEEA-34E2-D925B8786359}"/>
              </a:ext>
            </a:extLst>
          </p:cNvPr>
          <p:cNvGrpSpPr/>
          <p:nvPr/>
        </p:nvGrpSpPr>
        <p:grpSpPr>
          <a:xfrm>
            <a:off x="457288" y="2624924"/>
            <a:ext cx="605707" cy="4206550"/>
            <a:chOff x="851916" y="2321051"/>
            <a:chExt cx="605707" cy="4206550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6999676D-C951-3578-9A16-4B8C4038730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221" y="3789683"/>
              <a:ext cx="604402" cy="591311"/>
            </a:xfrm>
            <a:prstGeom prst="rect">
              <a:avLst/>
            </a:prstGeom>
          </p:spPr>
        </p:pic>
        <p:pic>
          <p:nvPicPr>
            <p:cNvPr id="6" name="object 7">
              <a:extLst>
                <a:ext uri="{FF2B5EF4-FFF2-40B4-BE49-F238E27FC236}">
                  <a16:creationId xmlns:a16="http://schemas.microsoft.com/office/drawing/2014/main" id="{2C62986C-1501-38DB-D900-BC04CA7C6B4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7863" y="5276619"/>
              <a:ext cx="504443" cy="513587"/>
            </a:xfrm>
            <a:prstGeom prst="rect">
              <a:avLst/>
            </a:prstGeom>
          </p:spPr>
        </p:pic>
        <p:pic>
          <p:nvPicPr>
            <p:cNvPr id="7" name="object 9">
              <a:extLst>
                <a:ext uri="{FF2B5EF4-FFF2-40B4-BE49-F238E27FC236}">
                  <a16:creationId xmlns:a16="http://schemas.microsoft.com/office/drawing/2014/main" id="{260D13C3-FCC4-4711-D7ED-F635072A6B5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7863" y="5998774"/>
              <a:ext cx="525779" cy="528827"/>
            </a:xfrm>
            <a:prstGeom prst="rect">
              <a:avLst/>
            </a:prstGeom>
          </p:spPr>
        </p:pic>
        <p:pic>
          <p:nvPicPr>
            <p:cNvPr id="8" name="object 11">
              <a:extLst>
                <a:ext uri="{FF2B5EF4-FFF2-40B4-BE49-F238E27FC236}">
                  <a16:creationId xmlns:a16="http://schemas.microsoft.com/office/drawing/2014/main" id="{EA5E4FA2-7653-EE6D-C3D9-F14B7ACB93E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6484" y="3055618"/>
              <a:ext cx="487680" cy="541019"/>
            </a:xfrm>
            <a:prstGeom prst="rect">
              <a:avLst/>
            </a:prstGeom>
          </p:spPr>
        </p:pic>
        <p:pic>
          <p:nvPicPr>
            <p:cNvPr id="9" name="object 13">
              <a:extLst>
                <a:ext uri="{FF2B5EF4-FFF2-40B4-BE49-F238E27FC236}">
                  <a16:creationId xmlns:a16="http://schemas.microsoft.com/office/drawing/2014/main" id="{0EE75211-6ED2-9FD6-DC14-54E32748371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6621" y="4559036"/>
              <a:ext cx="566928" cy="509015"/>
            </a:xfrm>
            <a:prstGeom prst="rect">
              <a:avLst/>
            </a:prstGeom>
          </p:spPr>
        </p:pic>
        <p:pic>
          <p:nvPicPr>
            <p:cNvPr id="10" name="object 14">
              <a:extLst>
                <a:ext uri="{FF2B5EF4-FFF2-40B4-BE49-F238E27FC236}">
                  <a16:creationId xmlns:a16="http://schemas.microsoft.com/office/drawing/2014/main" id="{F9ACC660-A94D-AFED-7F41-487E38107A9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1916" y="2321051"/>
              <a:ext cx="603616" cy="52882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5C6498A-7F29-274E-67F7-84F69B4607F0}"/>
              </a:ext>
            </a:extLst>
          </p:cNvPr>
          <p:cNvSpPr txBox="1"/>
          <p:nvPr/>
        </p:nvSpPr>
        <p:spPr>
          <a:xfrm>
            <a:off x="1227039" y="2665652"/>
            <a:ext cx="3412988" cy="527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>
              <a:lnSpc>
                <a:spcPct val="102099"/>
              </a:lnSpc>
              <a:spcBef>
                <a:spcPts val="100"/>
              </a:spcBef>
            </a:pPr>
            <a:r>
              <a:rPr lang="en-US" sz="1400" b="1" spc="-45" dirty="0">
                <a:solidFill>
                  <a:srgbClr val="C45911"/>
                </a:solidFill>
                <a:latin typeface="Garamond" panose="02020404030301010803" pitchFamily="18" charset="0"/>
                <a:cs typeface="Times New Roman"/>
              </a:rPr>
              <a:t>17,790</a:t>
            </a:r>
            <a:r>
              <a:rPr lang="en-US" sz="1400" b="1" spc="5" dirty="0">
                <a:solidFill>
                  <a:srgbClr val="C45911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b="1" spc="15" dirty="0">
                <a:latin typeface="Garamond" panose="02020404030301010803" pitchFamily="18" charset="0"/>
                <a:cs typeface="Times New Roman"/>
              </a:rPr>
              <a:t>listed</a:t>
            </a:r>
            <a:r>
              <a:rPr lang="en-US" sz="1400" b="1" spc="-5" dirty="0">
                <a:latin typeface="Garamond" panose="02020404030301010803" pitchFamily="18" charset="0"/>
                <a:cs typeface="Times New Roman"/>
              </a:rPr>
              <a:t> and</a:t>
            </a:r>
            <a:r>
              <a:rPr lang="en-US" sz="1400" b="1" spc="3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b="1" spc="10" dirty="0">
                <a:latin typeface="Garamond" panose="02020404030301010803" pitchFamily="18" charset="0"/>
                <a:cs typeface="Times New Roman"/>
              </a:rPr>
              <a:t>unlisted </a:t>
            </a:r>
            <a:r>
              <a:rPr lang="en-US" sz="1400" b="1" spc="-35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b="1" spc="25" dirty="0">
                <a:latin typeface="Garamond" panose="02020404030301010803" pitchFamily="18" charset="0"/>
                <a:cs typeface="Times New Roman"/>
              </a:rPr>
              <a:t>companies</a:t>
            </a:r>
            <a:r>
              <a:rPr lang="en-US" sz="1400" b="1" spc="3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b="1" spc="15" dirty="0">
                <a:latin typeface="Garamond" panose="02020404030301010803" pitchFamily="18" charset="0"/>
                <a:cs typeface="Times New Roman"/>
              </a:rPr>
              <a:t>studied</a:t>
            </a:r>
            <a:endParaRPr lang="en-US" sz="1400" dirty="0">
              <a:latin typeface="Garamond" panose="02020404030301010803" pitchFamily="18" charset="0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CE5D08-3842-CE41-15A9-3C44030A4B4A}"/>
              </a:ext>
            </a:extLst>
          </p:cNvPr>
          <p:cNvSpPr txBox="1"/>
          <p:nvPr/>
        </p:nvSpPr>
        <p:spPr>
          <a:xfrm>
            <a:off x="1148813" y="3490513"/>
            <a:ext cx="3218569" cy="307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129539" indent="-28575">
              <a:lnSpc>
                <a:spcPct val="102099"/>
              </a:lnSpc>
              <a:spcBef>
                <a:spcPts val="1270"/>
              </a:spcBef>
            </a:pPr>
            <a:r>
              <a:rPr lang="en-US" sz="1400" b="1" spc="-30" dirty="0">
                <a:solidFill>
                  <a:srgbClr val="C45911"/>
                </a:solidFill>
                <a:latin typeface="Garamond" panose="02020404030301010803" pitchFamily="18" charset="0"/>
                <a:cs typeface="Times New Roman"/>
              </a:rPr>
              <a:t>5</a:t>
            </a:r>
            <a:r>
              <a:rPr lang="en-US" sz="1400" b="1" dirty="0">
                <a:solidFill>
                  <a:srgbClr val="C45911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b="1" spc="-15" dirty="0">
                <a:latin typeface="Garamond" panose="02020404030301010803" pitchFamily="18" charset="0"/>
                <a:cs typeface="Times New Roman"/>
              </a:rPr>
              <a:t>years</a:t>
            </a:r>
            <a:r>
              <a:rPr lang="en-US" sz="1400" b="1" spc="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b="1" spc="5" dirty="0">
                <a:latin typeface="Garamond" panose="02020404030301010803" pitchFamily="18" charset="0"/>
                <a:cs typeface="Times New Roman"/>
              </a:rPr>
              <a:t>of</a:t>
            </a:r>
            <a:r>
              <a:rPr lang="en-US" sz="1400" b="1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b="1" spc="25" dirty="0">
                <a:latin typeface="Garamond" panose="02020404030301010803" pitchFamily="18" charset="0"/>
                <a:cs typeface="Times New Roman"/>
              </a:rPr>
              <a:t>compensation</a:t>
            </a:r>
            <a:r>
              <a:rPr lang="en-US" sz="1400" b="1" spc="-3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b="1" spc="-5" dirty="0">
                <a:latin typeface="Garamond" panose="02020404030301010803" pitchFamily="18" charset="0"/>
                <a:cs typeface="Times New Roman"/>
              </a:rPr>
              <a:t>trends</a:t>
            </a:r>
            <a:endParaRPr lang="en-US" sz="1400" dirty="0">
              <a:latin typeface="Garamond" panose="02020404030301010803" pitchFamily="18" charset="0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A12D79-9EE6-03AF-2F6E-3BEEAEF0DEDC}"/>
              </a:ext>
            </a:extLst>
          </p:cNvPr>
          <p:cNvSpPr txBox="1"/>
          <p:nvPr/>
        </p:nvSpPr>
        <p:spPr>
          <a:xfrm>
            <a:off x="1156674" y="4234617"/>
            <a:ext cx="3582017" cy="30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6845" marR="5080" indent="-144780">
              <a:lnSpc>
                <a:spcPct val="103400"/>
              </a:lnSpc>
              <a:spcBef>
                <a:spcPts val="75"/>
              </a:spcBef>
            </a:pPr>
            <a:r>
              <a:rPr lang="en-US" sz="1400" b="1" spc="-30" dirty="0">
                <a:solidFill>
                  <a:srgbClr val="C35911"/>
                </a:solidFill>
                <a:latin typeface="Garamond" panose="02020404030301010803" pitchFamily="18" charset="0"/>
                <a:cs typeface="Times New Roman"/>
              </a:rPr>
              <a:t>7</a:t>
            </a:r>
            <a:r>
              <a:rPr lang="en-US" sz="1400" b="1" spc="-10" dirty="0">
                <a:solidFill>
                  <a:srgbClr val="C35911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b="1" spc="45" dirty="0">
                <a:latin typeface="Garamond" panose="02020404030301010803" pitchFamily="18" charset="0"/>
                <a:cs typeface="Times New Roman"/>
              </a:rPr>
              <a:t>Exec</a:t>
            </a:r>
            <a:r>
              <a:rPr lang="en-US" sz="1400" b="1" spc="-5" dirty="0">
                <a:latin typeface="Garamond" panose="02020404030301010803" pitchFamily="18" charset="0"/>
                <a:cs typeface="Times New Roman"/>
              </a:rPr>
              <a:t> and</a:t>
            </a:r>
            <a:r>
              <a:rPr lang="en-US" sz="1400" b="1" spc="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b="1" spc="135" dirty="0">
                <a:latin typeface="Garamond" panose="02020404030301010803" pitchFamily="18" charset="0"/>
                <a:cs typeface="Times New Roman"/>
              </a:rPr>
              <a:t>Non-Exec </a:t>
            </a:r>
            <a:r>
              <a:rPr lang="en-US" sz="1400" b="1" spc="-35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b="1" spc="25" dirty="0">
                <a:latin typeface="Garamond" panose="02020404030301010803" pitchFamily="18" charset="0"/>
                <a:cs typeface="Times New Roman"/>
              </a:rPr>
              <a:t>positions</a:t>
            </a:r>
            <a:r>
              <a:rPr lang="en-US" sz="1400" b="1" spc="-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b="1" dirty="0">
                <a:latin typeface="Garamond" panose="02020404030301010803" pitchFamily="18" charset="0"/>
                <a:cs typeface="Times New Roman"/>
              </a:rPr>
              <a:t>covered</a:t>
            </a:r>
            <a:endParaRPr lang="en-US" sz="1400" dirty="0">
              <a:latin typeface="Garamond" panose="02020404030301010803" pitchFamily="18" charset="0"/>
              <a:cs typeface="Times New Rom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6FA6B6-4A2F-0FE1-9684-CD0AC50F6BBF}"/>
              </a:ext>
            </a:extLst>
          </p:cNvPr>
          <p:cNvSpPr txBox="1"/>
          <p:nvPr/>
        </p:nvSpPr>
        <p:spPr>
          <a:xfrm>
            <a:off x="1154372" y="4985373"/>
            <a:ext cx="3330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">
              <a:lnSpc>
                <a:spcPct val="100000"/>
              </a:lnSpc>
              <a:spcBef>
                <a:spcPts val="135"/>
              </a:spcBef>
            </a:pPr>
            <a:r>
              <a:rPr lang="en-GB" sz="1400" b="1" spc="-40" dirty="0">
                <a:solidFill>
                  <a:srgbClr val="C35911"/>
                </a:solidFill>
                <a:latin typeface="Garamond" panose="02020404030301010803" pitchFamily="18" charset="0"/>
                <a:cs typeface="Times New Roman"/>
              </a:rPr>
              <a:t>&gt;100,000</a:t>
            </a:r>
            <a:r>
              <a:rPr lang="en-GB" sz="1400" dirty="0">
                <a:solidFill>
                  <a:srgbClr val="C35911"/>
                </a:solidFill>
                <a:latin typeface="Garamond" panose="02020404030301010803" pitchFamily="18" charset="0"/>
                <a:cs typeface="Times New Roman"/>
              </a:rPr>
              <a:t> </a:t>
            </a:r>
            <a:r>
              <a:rPr lang="en-GB" sz="1400" b="1" spc="85" dirty="0">
                <a:latin typeface="Garamond" panose="02020404030301010803" pitchFamily="18" charset="0"/>
                <a:cs typeface="Times New Roman"/>
              </a:rPr>
              <a:t>E</a:t>
            </a:r>
            <a:r>
              <a:rPr lang="en-GB" sz="1400" b="1" spc="-15" dirty="0">
                <a:latin typeface="Garamond" panose="02020404030301010803" pitchFamily="18" charset="0"/>
                <a:cs typeface="Times New Roman"/>
              </a:rPr>
              <a:t>x</a:t>
            </a:r>
            <a:r>
              <a:rPr lang="en-GB" sz="1400" b="1" spc="50" dirty="0">
                <a:latin typeface="Garamond" panose="02020404030301010803" pitchFamily="18" charset="0"/>
                <a:cs typeface="Times New Roman"/>
              </a:rPr>
              <a:t>ec</a:t>
            </a:r>
            <a:r>
              <a:rPr lang="en-GB" sz="1400" b="1" spc="10" dirty="0">
                <a:latin typeface="Garamond" panose="02020404030301010803" pitchFamily="18" charset="0"/>
                <a:cs typeface="Times New Roman"/>
              </a:rPr>
              <a:t>u</a:t>
            </a:r>
            <a:r>
              <a:rPr lang="en-GB" sz="1400" b="1" spc="-25" dirty="0">
                <a:latin typeface="Garamond" panose="02020404030301010803" pitchFamily="18" charset="0"/>
                <a:cs typeface="Times New Roman"/>
              </a:rPr>
              <a:t>t</a:t>
            </a:r>
            <a:r>
              <a:rPr lang="en-GB" sz="1400" b="1" spc="-5" dirty="0">
                <a:latin typeface="Garamond" panose="02020404030301010803" pitchFamily="18" charset="0"/>
                <a:cs typeface="Times New Roman"/>
              </a:rPr>
              <a:t>i</a:t>
            </a:r>
            <a:r>
              <a:rPr lang="en-GB" sz="1400" b="1" spc="-75" dirty="0">
                <a:latin typeface="Garamond" panose="02020404030301010803" pitchFamily="18" charset="0"/>
                <a:cs typeface="Times New Roman"/>
              </a:rPr>
              <a:t>v</a:t>
            </a:r>
            <a:r>
              <a:rPr lang="en-GB" sz="1400" b="1" spc="50" dirty="0">
                <a:latin typeface="Garamond" panose="02020404030301010803" pitchFamily="18" charset="0"/>
                <a:cs typeface="Times New Roman"/>
              </a:rPr>
              <a:t>e</a:t>
            </a:r>
            <a:r>
              <a:rPr lang="en-GB" sz="1400" b="1" spc="60" dirty="0">
                <a:latin typeface="Garamond" panose="02020404030301010803" pitchFamily="18" charset="0"/>
                <a:cs typeface="Times New Roman"/>
              </a:rPr>
              <a:t>s</a:t>
            </a:r>
            <a:r>
              <a:rPr lang="en-GB" sz="1400" b="1" spc="409" dirty="0">
                <a:latin typeface="Garamond" panose="02020404030301010803" pitchFamily="18" charset="0"/>
                <a:cs typeface="Times New Roman"/>
              </a:rPr>
              <a:t>/</a:t>
            </a:r>
            <a:r>
              <a:rPr lang="en-GB" sz="1400" b="1" spc="110" dirty="0">
                <a:latin typeface="Garamond" panose="02020404030301010803" pitchFamily="18" charset="0"/>
                <a:cs typeface="Times New Roman"/>
              </a:rPr>
              <a:t>D</a:t>
            </a:r>
            <a:r>
              <a:rPr lang="en-GB" sz="1400" b="1" spc="10" dirty="0">
                <a:latin typeface="Garamond" panose="02020404030301010803" pitchFamily="18" charset="0"/>
                <a:cs typeface="Times New Roman"/>
              </a:rPr>
              <a:t>i</a:t>
            </a:r>
            <a:r>
              <a:rPr lang="en-GB" sz="1400" b="1" spc="-114" dirty="0">
                <a:latin typeface="Garamond" panose="02020404030301010803" pitchFamily="18" charset="0"/>
                <a:cs typeface="Times New Roman"/>
              </a:rPr>
              <a:t>r</a:t>
            </a:r>
            <a:r>
              <a:rPr lang="en-GB" sz="1400" b="1" spc="35" dirty="0">
                <a:latin typeface="Garamond" panose="02020404030301010803" pitchFamily="18" charset="0"/>
                <a:cs typeface="Times New Roman"/>
              </a:rPr>
              <a:t>e</a:t>
            </a:r>
            <a:r>
              <a:rPr lang="en-GB" sz="1400" b="1" spc="50" dirty="0">
                <a:latin typeface="Garamond" panose="02020404030301010803" pitchFamily="18" charset="0"/>
                <a:cs typeface="Times New Roman"/>
              </a:rPr>
              <a:t>c</a:t>
            </a:r>
            <a:r>
              <a:rPr lang="en-GB" sz="1400" b="1" spc="-10" dirty="0">
                <a:latin typeface="Garamond" panose="02020404030301010803" pitchFamily="18" charset="0"/>
                <a:cs typeface="Times New Roman"/>
              </a:rPr>
              <a:t>t</a:t>
            </a:r>
            <a:r>
              <a:rPr lang="en-GB" sz="1400" b="1" spc="45" dirty="0">
                <a:latin typeface="Garamond" panose="02020404030301010803" pitchFamily="18" charset="0"/>
                <a:cs typeface="Times New Roman"/>
              </a:rPr>
              <a:t>o</a:t>
            </a:r>
            <a:r>
              <a:rPr lang="en-GB" sz="1400" b="1" spc="-114" dirty="0">
                <a:latin typeface="Garamond" panose="02020404030301010803" pitchFamily="18" charset="0"/>
                <a:cs typeface="Times New Roman"/>
              </a:rPr>
              <a:t>r</a:t>
            </a:r>
            <a:r>
              <a:rPr lang="en-GB" sz="1400" b="1" spc="40" dirty="0">
                <a:latin typeface="Garamond" panose="02020404030301010803" pitchFamily="18" charset="0"/>
                <a:cs typeface="Times New Roman"/>
              </a:rPr>
              <a:t>s </a:t>
            </a:r>
            <a:r>
              <a:rPr lang="en-GB" sz="1400" b="1" dirty="0">
                <a:latin typeface="Garamond" panose="02020404030301010803" pitchFamily="18" charset="0"/>
                <a:cs typeface="Times New Roman"/>
              </a:rPr>
              <a:t>reviewed</a:t>
            </a:r>
            <a:endParaRPr lang="en-GB" sz="1400" dirty="0">
              <a:latin typeface="Garamond" panose="02020404030301010803" pitchFamily="18" charset="0"/>
              <a:cs typeface="Times New Roman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D4A884-2E64-A5F9-A2E3-8779F513A184}"/>
              </a:ext>
            </a:extLst>
          </p:cNvPr>
          <p:cNvGrpSpPr/>
          <p:nvPr/>
        </p:nvGrpSpPr>
        <p:grpSpPr>
          <a:xfrm>
            <a:off x="4611437" y="2802459"/>
            <a:ext cx="5141888" cy="3674541"/>
            <a:chOff x="4584299" y="2516708"/>
            <a:chExt cx="5141888" cy="3674541"/>
          </a:xfrm>
        </p:grpSpPr>
        <p:sp>
          <p:nvSpPr>
            <p:cNvPr id="30" name="object 4">
              <a:extLst>
                <a:ext uri="{FF2B5EF4-FFF2-40B4-BE49-F238E27FC236}">
                  <a16:creationId xmlns:a16="http://schemas.microsoft.com/office/drawing/2014/main" id="{E740B2EB-6045-C503-3162-7682120843E5}"/>
                </a:ext>
              </a:extLst>
            </p:cNvPr>
            <p:cNvSpPr/>
            <p:nvPr/>
          </p:nvSpPr>
          <p:spPr>
            <a:xfrm>
              <a:off x="4676236" y="2516708"/>
              <a:ext cx="5049951" cy="3674541"/>
            </a:xfrm>
            <a:custGeom>
              <a:avLst/>
              <a:gdLst/>
              <a:ahLst/>
              <a:cxnLst/>
              <a:rect l="l" t="t" r="r" b="b"/>
              <a:pathLst>
                <a:path w="4465320" h="1675129">
                  <a:moveTo>
                    <a:pt x="4465320" y="1674875"/>
                  </a:moveTo>
                  <a:lnTo>
                    <a:pt x="0" y="1674875"/>
                  </a:lnTo>
                  <a:lnTo>
                    <a:pt x="0" y="0"/>
                  </a:lnTo>
                  <a:lnTo>
                    <a:pt x="4465320" y="0"/>
                  </a:lnTo>
                  <a:lnTo>
                    <a:pt x="4465320" y="1674875"/>
                  </a:lnTo>
                  <a:close/>
                </a:path>
              </a:pathLst>
            </a:custGeom>
            <a:solidFill>
              <a:srgbClr val="F4B183"/>
            </a:solidFill>
          </p:spPr>
          <p:txBody>
            <a:bodyPr wrap="square" lIns="0" tIns="0" rIns="0" bIns="0" rtlCol="0"/>
            <a:lstStyle/>
            <a:p>
              <a:endParaRPr lang="en-GB" sz="1600" dirty="0">
                <a:latin typeface="Garamond" panose="02020404030301010803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B3C4A1-F292-7A57-A495-703373B9B133}"/>
                </a:ext>
              </a:extLst>
            </p:cNvPr>
            <p:cNvSpPr txBox="1"/>
            <p:nvPr/>
          </p:nvSpPr>
          <p:spPr>
            <a:xfrm>
              <a:off x="4584299" y="2549285"/>
              <a:ext cx="5029200" cy="2747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0495">
                <a:lnSpc>
                  <a:spcPct val="100000"/>
                </a:lnSpc>
                <a:spcBef>
                  <a:spcPts val="215"/>
                </a:spcBef>
              </a:pPr>
              <a:r>
                <a:rPr lang="en-US" sz="1400" b="1" spc="20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In</a:t>
              </a:r>
              <a:r>
                <a:rPr lang="en-US" sz="1400" b="1" spc="140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b="1" spc="10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addition</a:t>
              </a:r>
              <a:r>
                <a:rPr lang="en-US" sz="1400" b="1" spc="170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b="1" spc="10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to</a:t>
              </a:r>
              <a:r>
                <a:rPr lang="en-US" sz="1400" b="1" spc="155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b="1" spc="5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sector,</a:t>
              </a:r>
              <a:r>
                <a:rPr lang="en-US" sz="1400" b="1" spc="145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b="1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revenue,</a:t>
              </a:r>
              <a:r>
                <a:rPr lang="en-US" sz="1400" b="1" spc="175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b="1" spc="-10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profits</a:t>
              </a:r>
              <a:r>
                <a:rPr lang="en-US" sz="1400" b="1" spc="160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b="1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and</a:t>
              </a:r>
              <a:r>
                <a:rPr lang="en-US" sz="1400" b="1" spc="170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b="1" spc="10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ownership</a:t>
              </a:r>
              <a:r>
                <a:rPr lang="en-US" sz="1400" b="1" spc="155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b="1" spc="20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splits</a:t>
              </a:r>
              <a:r>
                <a:rPr lang="en-US" sz="1400" b="1" spc="20" dirty="0">
                  <a:solidFill>
                    <a:srgbClr val="C45911"/>
                  </a:solidFill>
                  <a:latin typeface="Garamond" panose="02020404030301010803" pitchFamily="18" charset="0"/>
                  <a:cs typeface="Times New Roman"/>
                </a:rPr>
                <a:t>,</a:t>
              </a:r>
              <a:r>
                <a:rPr lang="en-US" sz="1400" b="1" spc="155" dirty="0">
                  <a:solidFill>
                    <a:srgbClr val="C45911"/>
                  </a:solidFill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25" dirty="0">
                  <a:latin typeface="Garamond" panose="02020404030301010803" pitchFamily="18" charset="0"/>
                  <a:cs typeface="Times New Roman"/>
                </a:rPr>
                <a:t>detailed </a:t>
              </a:r>
              <a:r>
                <a:rPr lang="en-US" sz="1400" b="1" spc="5" dirty="0">
                  <a:solidFill>
                    <a:srgbClr val="BF0000"/>
                  </a:solidFill>
                  <a:latin typeface="Garamond" panose="02020404030301010803" pitchFamily="18" charset="0"/>
                  <a:cs typeface="Times New Roman"/>
                </a:rPr>
                <a:t>cross-tabulation</a:t>
              </a:r>
              <a:r>
                <a:rPr lang="en-US" sz="1400" b="1" spc="5" dirty="0">
                  <a:solidFill>
                    <a:srgbClr val="C45911"/>
                  </a:solidFill>
                  <a:latin typeface="Garamond" panose="02020404030301010803" pitchFamily="18" charset="0"/>
                  <a:cs typeface="Times New Roman"/>
                </a:rPr>
                <a:t>s</a:t>
              </a:r>
              <a:r>
                <a:rPr lang="en-US" sz="1400" b="1" spc="10" dirty="0">
                  <a:solidFill>
                    <a:srgbClr val="C45911"/>
                  </a:solidFill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25" dirty="0">
                  <a:latin typeface="Garamond" panose="02020404030301010803" pitchFamily="18" charset="0"/>
                  <a:cs typeface="Times New Roman"/>
                </a:rPr>
                <a:t>are</a:t>
              </a:r>
              <a:r>
                <a:rPr lang="en-US" sz="1400" spc="3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10" dirty="0">
                  <a:latin typeface="Garamond" panose="02020404030301010803" pitchFamily="18" charset="0"/>
                  <a:cs typeface="Times New Roman"/>
                </a:rPr>
                <a:t>made</a:t>
              </a:r>
              <a:r>
                <a:rPr lang="en-US" sz="140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30" dirty="0">
                  <a:latin typeface="Garamond" panose="02020404030301010803" pitchFamily="18" charset="0"/>
                  <a:cs typeface="Times New Roman"/>
                </a:rPr>
                <a:t>on</a:t>
              </a:r>
              <a:r>
                <a:rPr lang="en-US" sz="1400" spc="1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5" dirty="0">
                  <a:latin typeface="Garamond" panose="02020404030301010803" pitchFamily="18" charset="0"/>
                  <a:cs typeface="Times New Roman"/>
                </a:rPr>
                <a:t>the</a:t>
              </a:r>
              <a:r>
                <a:rPr lang="en-US" sz="1400" spc="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30" dirty="0">
                  <a:latin typeface="Garamond" panose="02020404030301010803" pitchFamily="18" charset="0"/>
                  <a:cs typeface="Times New Roman"/>
                </a:rPr>
                <a:t>basis</a:t>
              </a:r>
              <a:r>
                <a:rPr lang="en-US" sz="1400" spc="2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10" dirty="0">
                  <a:latin typeface="Garamond" panose="02020404030301010803" pitchFamily="18" charset="0"/>
                  <a:cs typeface="Times New Roman"/>
                </a:rPr>
                <a:t>of</a:t>
              </a:r>
              <a:r>
                <a:rPr lang="en-US" sz="1400" spc="204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5" dirty="0">
                  <a:latin typeface="Garamond" panose="02020404030301010803" pitchFamily="18" charset="0"/>
                  <a:cs typeface="Times New Roman"/>
                </a:rPr>
                <a:t>the</a:t>
              </a:r>
              <a:r>
                <a:rPr lang="en-US" sz="1400" spc="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35" dirty="0">
                  <a:latin typeface="Garamond" panose="02020404030301010803" pitchFamily="18" charset="0"/>
                  <a:cs typeface="Times New Roman"/>
                </a:rPr>
                <a:t>following</a:t>
              </a:r>
              <a:r>
                <a:rPr lang="en-US" sz="1400" spc="1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15" dirty="0">
                  <a:latin typeface="Garamond" panose="02020404030301010803" pitchFamily="18" charset="0"/>
                  <a:cs typeface="Times New Roman"/>
                </a:rPr>
                <a:t>parameters:</a:t>
              </a:r>
              <a:endParaRPr lang="en-US" sz="1400" dirty="0">
                <a:latin typeface="Garamond" panose="02020404030301010803" pitchFamily="18" charset="0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lang="en-US" sz="1400" dirty="0">
                <a:latin typeface="Garamond" panose="02020404030301010803" pitchFamily="18" charset="0"/>
                <a:cs typeface="Times New Roman"/>
              </a:endParaRPr>
            </a:p>
            <a:p>
              <a:pPr marL="461645" marR="371475" indent="-236220">
                <a:lnSpc>
                  <a:spcPts val="1789"/>
                </a:lnSpc>
                <a:spcBef>
                  <a:spcPts val="55"/>
                </a:spcBef>
                <a:buFont typeface="Arial MT"/>
                <a:buChar char="•"/>
                <a:tabLst>
                  <a:tab pos="461645" algn="l"/>
                  <a:tab pos="462280" algn="l"/>
                </a:tabLst>
              </a:pPr>
              <a:r>
                <a:rPr lang="en-US" sz="1400" b="1" spc="-30" dirty="0">
                  <a:latin typeface="Garamond" panose="02020404030301010803" pitchFamily="18" charset="0"/>
                  <a:cs typeface="Times New Roman"/>
                </a:rPr>
                <a:t>Market</a:t>
              </a:r>
              <a:r>
                <a:rPr lang="en-US" sz="1400" b="1" spc="2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b="1" spc="-15" dirty="0">
                  <a:latin typeface="Garamond" panose="02020404030301010803" pitchFamily="18" charset="0"/>
                  <a:cs typeface="Times New Roman"/>
                </a:rPr>
                <a:t>cap:</a:t>
              </a:r>
              <a:r>
                <a:rPr lang="en-US" sz="1400" b="1" spc="2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30" dirty="0">
                  <a:latin typeface="Garamond" panose="02020404030301010803" pitchFamily="18" charset="0"/>
                  <a:cs typeface="Times New Roman"/>
                </a:rPr>
                <a:t>Large</a:t>
              </a:r>
              <a:r>
                <a:rPr lang="en-US" sz="1400" spc="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40" dirty="0">
                  <a:latin typeface="Garamond" panose="02020404030301010803" pitchFamily="18" charset="0"/>
                  <a:cs typeface="Times New Roman"/>
                </a:rPr>
                <a:t>cap,</a:t>
              </a:r>
              <a:r>
                <a:rPr lang="en-US" sz="1400" spc="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10" dirty="0">
                  <a:latin typeface="Garamond" panose="02020404030301010803" pitchFamily="18" charset="0"/>
                  <a:cs typeface="Times New Roman"/>
                </a:rPr>
                <a:t>mid</a:t>
              </a:r>
              <a:r>
                <a:rPr lang="en-US" sz="1400" spc="1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40" dirty="0">
                  <a:latin typeface="Garamond" panose="02020404030301010803" pitchFamily="18" charset="0"/>
                  <a:cs typeface="Times New Roman"/>
                </a:rPr>
                <a:t>cap,</a:t>
              </a:r>
              <a:r>
                <a:rPr lang="en-US" sz="1400" spc="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40" dirty="0">
                  <a:latin typeface="Garamond" panose="02020404030301010803" pitchFamily="18" charset="0"/>
                  <a:cs typeface="Times New Roman"/>
                </a:rPr>
                <a:t>small</a:t>
              </a:r>
              <a:r>
                <a:rPr lang="en-US" sz="1400" spc="3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40" dirty="0">
                  <a:latin typeface="Garamond" panose="02020404030301010803" pitchFamily="18" charset="0"/>
                  <a:cs typeface="Times New Roman"/>
                </a:rPr>
                <a:t>cap,</a:t>
              </a:r>
              <a:r>
                <a:rPr lang="en-US" sz="1400" spc="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10" dirty="0">
                  <a:latin typeface="Garamond" panose="02020404030301010803" pitchFamily="18" charset="0"/>
                  <a:cs typeface="Times New Roman"/>
                </a:rPr>
                <a:t>micro cap</a:t>
              </a:r>
              <a:r>
                <a:rPr lang="en-US" sz="1400" spc="-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dirty="0">
                  <a:latin typeface="Garamond" panose="02020404030301010803" pitchFamily="18" charset="0"/>
                  <a:cs typeface="Times New Roman"/>
                </a:rPr>
                <a:t>and</a:t>
              </a:r>
              <a:r>
                <a:rPr lang="en-US" sz="1400" spc="1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15" dirty="0">
                  <a:latin typeface="Garamond" panose="02020404030301010803" pitchFamily="18" charset="0"/>
                  <a:cs typeface="Times New Roman"/>
                </a:rPr>
                <a:t>unlisted </a:t>
              </a:r>
              <a:r>
                <a:rPr lang="en-US" sz="1400" spc="-34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10" dirty="0">
                  <a:latin typeface="Garamond" panose="02020404030301010803" pitchFamily="18" charset="0"/>
                  <a:cs typeface="Times New Roman"/>
                </a:rPr>
                <a:t>companies</a:t>
              </a:r>
              <a:endParaRPr lang="en-US" sz="1400" dirty="0">
                <a:latin typeface="Garamond" panose="02020404030301010803" pitchFamily="18" charset="0"/>
                <a:cs typeface="Times New Roman"/>
              </a:endParaRPr>
            </a:p>
            <a:p>
              <a:pPr marL="461645" indent="-236854">
                <a:lnSpc>
                  <a:spcPts val="1705"/>
                </a:lnSpc>
                <a:buFont typeface="Arial MT"/>
                <a:buChar char="•"/>
                <a:tabLst>
                  <a:tab pos="461645" algn="l"/>
                  <a:tab pos="462280" algn="l"/>
                </a:tabLst>
              </a:pPr>
              <a:r>
                <a:rPr lang="en-US" sz="1400" b="1" spc="-5" dirty="0">
                  <a:latin typeface="Garamond" panose="02020404030301010803" pitchFamily="18" charset="0"/>
                  <a:cs typeface="Times New Roman"/>
                </a:rPr>
                <a:t>Company</a:t>
              </a:r>
              <a:r>
                <a:rPr lang="en-US" sz="1400" b="1" spc="4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b="1" spc="15" dirty="0">
                  <a:latin typeface="Garamond" panose="02020404030301010803" pitchFamily="18" charset="0"/>
                  <a:cs typeface="Times New Roman"/>
                </a:rPr>
                <a:t>Age</a:t>
              </a:r>
              <a:r>
                <a:rPr lang="en-US" sz="1400" b="1" spc="3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b="1" spc="-10" dirty="0">
                  <a:latin typeface="Garamond" panose="02020404030301010803" pitchFamily="18" charset="0"/>
                  <a:cs typeface="Times New Roman"/>
                </a:rPr>
                <a:t>group:</a:t>
              </a:r>
              <a:r>
                <a:rPr lang="en-US" sz="1400" b="1" spc="1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45" dirty="0">
                  <a:latin typeface="Garamond" panose="02020404030301010803" pitchFamily="18" charset="0"/>
                  <a:cs typeface="Times New Roman"/>
                </a:rPr>
                <a:t>&lt;Pre</a:t>
              </a:r>
              <a:r>
                <a:rPr lang="en-US" sz="1400" spc="15" dirty="0">
                  <a:latin typeface="Garamond" panose="02020404030301010803" pitchFamily="18" charset="0"/>
                  <a:cs typeface="Times New Roman"/>
                </a:rPr>
                <a:t>-</a:t>
              </a:r>
              <a:r>
                <a:rPr lang="en-US" sz="1400" spc="15" dirty="0" err="1">
                  <a:latin typeface="Garamond" panose="02020404030301010803" pitchFamily="18" charset="0"/>
                  <a:cs typeface="Times New Roman"/>
                </a:rPr>
                <a:t>l</a:t>
              </a:r>
              <a:r>
                <a:rPr lang="en-US" sz="1400" spc="-30" dirty="0" err="1">
                  <a:latin typeface="Garamond" panose="02020404030301010803" pitchFamily="18" charset="0"/>
                  <a:cs typeface="Times New Roman"/>
                </a:rPr>
                <a:t>iberalisation</a:t>
              </a:r>
              <a:r>
                <a:rPr lang="en-US" sz="1400" spc="4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20" dirty="0">
                  <a:latin typeface="Garamond" panose="02020404030301010803" pitchFamily="18" charset="0"/>
                  <a:cs typeface="Times New Roman"/>
                </a:rPr>
                <a:t>(&lt;1991);</a:t>
              </a:r>
              <a:r>
                <a:rPr lang="en-US" sz="1400" spc="4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25" dirty="0" err="1">
                  <a:latin typeface="Garamond" panose="02020404030301010803" pitchFamily="18" charset="0"/>
                  <a:cs typeface="Times New Roman"/>
                </a:rPr>
                <a:t>Liberalisation</a:t>
              </a:r>
              <a:r>
                <a:rPr lang="en-US" sz="1400" spc="2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30" dirty="0">
                  <a:latin typeface="Garamond" panose="02020404030301010803" pitchFamily="18" charset="0"/>
                  <a:cs typeface="Times New Roman"/>
                </a:rPr>
                <a:t>to</a:t>
              </a:r>
              <a:r>
                <a:rPr lang="en-US" sz="140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35" dirty="0">
                  <a:latin typeface="Garamond" panose="02020404030301010803" pitchFamily="18" charset="0"/>
                  <a:cs typeface="Times New Roman"/>
                </a:rPr>
                <a:t>GFC</a:t>
              </a:r>
              <a:r>
                <a:rPr lang="en-US" sz="1400" spc="-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40" dirty="0">
                  <a:latin typeface="Garamond" panose="02020404030301010803" pitchFamily="18" charset="0"/>
                  <a:cs typeface="Times New Roman"/>
                </a:rPr>
                <a:t>(1991-2007);</a:t>
              </a:r>
              <a:r>
                <a:rPr lang="en-US" sz="1400" spc="5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5" dirty="0">
                  <a:latin typeface="Garamond" panose="02020404030301010803" pitchFamily="18" charset="0"/>
                  <a:cs typeface="Times New Roman"/>
                </a:rPr>
                <a:t>Post</a:t>
              </a:r>
              <a:r>
                <a:rPr lang="en-US" sz="1400" spc="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35" dirty="0">
                  <a:latin typeface="Garamond" panose="02020404030301010803" pitchFamily="18" charset="0"/>
                  <a:cs typeface="Times New Roman"/>
                </a:rPr>
                <a:t>GFC</a:t>
              </a:r>
              <a:r>
                <a:rPr lang="en-US" sz="1400" spc="-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35" dirty="0">
                  <a:latin typeface="Garamond" panose="02020404030301010803" pitchFamily="18" charset="0"/>
                  <a:cs typeface="Times New Roman"/>
                </a:rPr>
                <a:t>(2008</a:t>
              </a:r>
              <a:r>
                <a:rPr lang="en-US" sz="1400" spc="2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5" dirty="0">
                  <a:latin typeface="Garamond" panose="02020404030301010803" pitchFamily="18" charset="0"/>
                  <a:cs typeface="Times New Roman"/>
                </a:rPr>
                <a:t>and</a:t>
              </a:r>
              <a:r>
                <a:rPr lang="en-US" sz="1400" spc="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15" dirty="0">
                  <a:latin typeface="Garamond" panose="02020404030301010803" pitchFamily="18" charset="0"/>
                  <a:cs typeface="Times New Roman"/>
                </a:rPr>
                <a:t>after)</a:t>
              </a:r>
              <a:endParaRPr lang="en-US" sz="1400" dirty="0">
                <a:latin typeface="Garamond" panose="02020404030301010803" pitchFamily="18" charset="0"/>
                <a:cs typeface="Times New Roman"/>
              </a:endParaRPr>
            </a:p>
            <a:p>
              <a:pPr marL="461645" indent="-236854">
                <a:lnSpc>
                  <a:spcPct val="100000"/>
                </a:lnSpc>
                <a:spcBef>
                  <a:spcPts val="40"/>
                </a:spcBef>
                <a:buFont typeface="Arial MT"/>
                <a:buChar char="•"/>
                <a:tabLst>
                  <a:tab pos="461645" algn="l"/>
                  <a:tab pos="462280" algn="l"/>
                </a:tabLst>
              </a:pPr>
              <a:r>
                <a:rPr lang="en-US" sz="1400" b="1" spc="-15" dirty="0">
                  <a:latin typeface="Garamond" panose="02020404030301010803" pitchFamily="18" charset="0"/>
                  <a:cs typeface="Times New Roman"/>
                </a:rPr>
                <a:t>Gender</a:t>
              </a:r>
              <a:endParaRPr lang="en-US" sz="1400" dirty="0">
                <a:latin typeface="Garamond" panose="02020404030301010803" pitchFamily="18" charset="0"/>
                <a:cs typeface="Times New Roman"/>
              </a:endParaRPr>
            </a:p>
            <a:p>
              <a:pPr marL="461645" marR="191135" indent="-236220">
                <a:lnSpc>
                  <a:spcPct val="102099"/>
                </a:lnSpc>
                <a:spcBef>
                  <a:spcPts val="10"/>
                </a:spcBef>
                <a:buFont typeface="Arial MT"/>
                <a:buChar char="•"/>
                <a:tabLst>
                  <a:tab pos="461645" algn="l"/>
                  <a:tab pos="462280" algn="l"/>
                </a:tabLst>
              </a:pPr>
              <a:r>
                <a:rPr lang="en-US" sz="1400" b="1" dirty="0">
                  <a:latin typeface="Garamond" panose="02020404030301010803" pitchFamily="18" charset="0"/>
                  <a:cs typeface="Times New Roman"/>
                </a:rPr>
                <a:t>Environmental,</a:t>
              </a:r>
              <a:r>
                <a:rPr lang="en-US" sz="1400" b="1" spc="3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b="1" spc="20" dirty="0">
                  <a:latin typeface="Garamond" panose="02020404030301010803" pitchFamily="18" charset="0"/>
                  <a:cs typeface="Times New Roman"/>
                </a:rPr>
                <a:t>social</a:t>
              </a:r>
              <a:r>
                <a:rPr lang="en-US" sz="1400" b="1" spc="1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b="1" spc="-5" dirty="0">
                  <a:latin typeface="Garamond" panose="02020404030301010803" pitchFamily="18" charset="0"/>
                  <a:cs typeface="Times New Roman"/>
                </a:rPr>
                <a:t>and</a:t>
              </a:r>
              <a:r>
                <a:rPr lang="en-US" sz="1400" b="1" spc="3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b="1" spc="10" dirty="0">
                  <a:latin typeface="Garamond" panose="02020404030301010803" pitchFamily="18" charset="0"/>
                  <a:cs typeface="Times New Roman"/>
                </a:rPr>
                <a:t>governance</a:t>
              </a:r>
              <a:r>
                <a:rPr lang="en-US" sz="1400" b="1" spc="5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b="1" spc="10" dirty="0">
                  <a:latin typeface="Garamond" panose="02020404030301010803" pitchFamily="18" charset="0"/>
                  <a:cs typeface="Times New Roman"/>
                </a:rPr>
                <a:t>(ESG) </a:t>
              </a:r>
              <a:r>
                <a:rPr lang="en-US" sz="1400" b="1" spc="-35" dirty="0">
                  <a:latin typeface="Garamond" panose="02020404030301010803" pitchFamily="18" charset="0"/>
                  <a:cs typeface="Times New Roman"/>
                </a:rPr>
                <a:t>criteria:</a:t>
              </a:r>
              <a:r>
                <a:rPr lang="en-US" sz="1400" b="1" spc="3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30" dirty="0">
                  <a:latin typeface="Garamond" panose="02020404030301010803" pitchFamily="18" charset="0"/>
                  <a:cs typeface="Times New Roman"/>
                </a:rPr>
                <a:t>Large</a:t>
              </a:r>
              <a:r>
                <a:rPr lang="en-US" sz="1400" spc="20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5" dirty="0">
                  <a:latin typeface="Garamond" panose="02020404030301010803" pitchFamily="18" charset="0"/>
                  <a:cs typeface="Times New Roman"/>
                </a:rPr>
                <a:t>and </a:t>
              </a:r>
              <a:r>
                <a:rPr lang="en-US" sz="1400" spc="-345" dirty="0">
                  <a:latin typeface="Garamond" panose="02020404030301010803" pitchFamily="18" charset="0"/>
                  <a:cs typeface="Times New Roman"/>
                </a:rPr>
                <a:t> </a:t>
              </a:r>
              <a:r>
                <a:rPr lang="en-US" sz="1400" spc="-10" dirty="0">
                  <a:latin typeface="Garamond" panose="02020404030301010803" pitchFamily="18" charset="0"/>
                  <a:cs typeface="Times New Roman"/>
                </a:rPr>
                <a:t>mid-</a:t>
              </a:r>
              <a:r>
                <a:rPr lang="en-US" sz="1400" spc="-15" dirty="0">
                  <a:latin typeface="Garamond" panose="02020404030301010803" pitchFamily="18" charset="0"/>
                  <a:cs typeface="Times New Roman"/>
                </a:rPr>
                <a:t>cap</a:t>
              </a:r>
              <a:r>
                <a:rPr lang="en-US" sz="1400" spc="5" dirty="0">
                  <a:latin typeface="Garamond" panose="02020404030301010803" pitchFamily="18" charset="0"/>
                  <a:cs typeface="Times New Roman"/>
                </a:rPr>
                <a:t> ESG-rated </a:t>
              </a:r>
              <a:r>
                <a:rPr lang="en-US" sz="1400" spc="-5" dirty="0">
                  <a:latin typeface="Garamond" panose="02020404030301010803" pitchFamily="18" charset="0"/>
                  <a:cs typeface="Times New Roman"/>
                </a:rPr>
                <a:t>and</a:t>
              </a:r>
              <a:r>
                <a:rPr lang="en-US" sz="1400" spc="5" dirty="0">
                  <a:latin typeface="Garamond" panose="02020404030301010803" pitchFamily="18" charset="0"/>
                  <a:cs typeface="Times New Roman"/>
                </a:rPr>
                <a:t> non-ESG-rated </a:t>
              </a:r>
              <a:r>
                <a:rPr lang="en-US" sz="1400" spc="-10" dirty="0">
                  <a:latin typeface="Garamond" panose="02020404030301010803" pitchFamily="18" charset="0"/>
                  <a:cs typeface="Times New Roman"/>
                </a:rPr>
                <a:t>companies</a:t>
              </a:r>
              <a:endParaRPr lang="en-US" sz="1400" dirty="0">
                <a:latin typeface="Garamond" panose="02020404030301010803" pitchFamily="18" charset="0"/>
                <a:cs typeface="Times New Roman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B072158-2E66-C586-ECB1-8C92A2102912}"/>
              </a:ext>
            </a:extLst>
          </p:cNvPr>
          <p:cNvSpPr txBox="1"/>
          <p:nvPr/>
        </p:nvSpPr>
        <p:spPr>
          <a:xfrm>
            <a:off x="4667781" y="6599757"/>
            <a:ext cx="5029200" cy="747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5"/>
              </a:spcBef>
            </a:pPr>
            <a:r>
              <a:rPr lang="en-US" sz="1400" i="1" spc="-90" dirty="0">
                <a:latin typeface="Garamond" panose="02020404030301010803" pitchFamily="18" charset="0"/>
                <a:cs typeface="Times New Roman"/>
              </a:rPr>
              <a:t>The </a:t>
            </a:r>
            <a:r>
              <a:rPr lang="en-US" sz="1400" i="1" spc="-125" dirty="0">
                <a:latin typeface="Garamond" panose="02020404030301010803" pitchFamily="18" charset="0"/>
                <a:cs typeface="Times New Roman"/>
              </a:rPr>
              <a:t>report</a:t>
            </a:r>
            <a:r>
              <a:rPr lang="en-US" sz="1400" i="1" spc="-1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00" dirty="0">
                <a:latin typeface="Garamond" panose="02020404030301010803" pitchFamily="18" charset="0"/>
                <a:cs typeface="Times New Roman"/>
              </a:rPr>
              <a:t>is </a:t>
            </a:r>
            <a:r>
              <a:rPr lang="en-US" sz="1400" i="1" spc="-150" dirty="0">
                <a:latin typeface="Garamond" panose="02020404030301010803" pitchFamily="18" charset="0"/>
                <a:cs typeface="Times New Roman"/>
              </a:rPr>
              <a:t>based</a:t>
            </a:r>
            <a:r>
              <a:rPr lang="en-US" sz="1400" i="1" spc="-145" dirty="0">
                <a:latin typeface="Garamond" panose="02020404030301010803" pitchFamily="18" charset="0"/>
                <a:cs typeface="Times New Roman"/>
              </a:rPr>
              <a:t> on</a:t>
            </a:r>
            <a:r>
              <a:rPr lang="en-US" sz="1400" i="1" spc="-14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05" dirty="0">
                <a:latin typeface="Garamond" panose="02020404030301010803" pitchFamily="18" charset="0"/>
                <a:cs typeface="Times New Roman"/>
              </a:rPr>
              <a:t>latest</a:t>
            </a:r>
            <a:r>
              <a:rPr lang="en-US" sz="1400" i="1" spc="-100" dirty="0">
                <a:latin typeface="Garamond" panose="02020404030301010803" pitchFamily="18" charset="0"/>
                <a:cs typeface="Times New Roman"/>
              </a:rPr>
              <a:t> data</a:t>
            </a:r>
            <a:r>
              <a:rPr lang="en-US" sz="1400" i="1" spc="16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20" dirty="0">
                <a:latin typeface="Garamond" panose="02020404030301010803" pitchFamily="18" charset="0"/>
                <a:cs typeface="Times New Roman"/>
              </a:rPr>
              <a:t>(FY23) </a:t>
            </a:r>
            <a:r>
              <a:rPr lang="en-US" sz="1400" i="1" spc="-75" dirty="0">
                <a:latin typeface="Garamond" panose="02020404030301010803" pitchFamily="18" charset="0"/>
                <a:cs typeface="Times New Roman"/>
              </a:rPr>
              <a:t>that </a:t>
            </a:r>
            <a:r>
              <a:rPr lang="en-US" sz="1400" i="1" spc="-100" dirty="0">
                <a:latin typeface="Garamond" panose="02020404030301010803" pitchFamily="18" charset="0"/>
                <a:cs typeface="Times New Roman"/>
              </a:rPr>
              <a:t>is</a:t>
            </a:r>
            <a:r>
              <a:rPr lang="en-US" sz="1400" i="1" spc="16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40" dirty="0">
                <a:latin typeface="Garamond" panose="02020404030301010803" pitchFamily="18" charset="0"/>
                <a:cs typeface="Times New Roman"/>
              </a:rPr>
              <a:t>collated</a:t>
            </a:r>
            <a:r>
              <a:rPr lang="en-US" sz="1400" i="1" spc="8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14" dirty="0">
                <a:latin typeface="Garamond" panose="02020404030301010803" pitchFamily="18" charset="0"/>
                <a:cs typeface="Times New Roman"/>
              </a:rPr>
              <a:t>and</a:t>
            </a:r>
            <a:r>
              <a:rPr lang="en-US" sz="1400" i="1" spc="13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05" dirty="0">
                <a:latin typeface="Garamond" panose="02020404030301010803" pitchFamily="18" charset="0"/>
                <a:cs typeface="Times New Roman"/>
              </a:rPr>
              <a:t>distilled</a:t>
            </a:r>
            <a:r>
              <a:rPr lang="en-US" sz="1400" i="1" spc="15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25" dirty="0">
                <a:latin typeface="Garamond" panose="02020404030301010803" pitchFamily="18" charset="0"/>
                <a:cs typeface="Times New Roman"/>
              </a:rPr>
              <a:t>from </a:t>
            </a:r>
            <a:r>
              <a:rPr lang="en-US" sz="1400" i="1" spc="-1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50" dirty="0">
                <a:latin typeface="Garamond" panose="02020404030301010803" pitchFamily="18" charset="0"/>
                <a:cs typeface="Times New Roman"/>
              </a:rPr>
              <a:t>company</a:t>
            </a:r>
            <a:r>
              <a:rPr lang="en-US" sz="1400" i="1" spc="-14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05" dirty="0">
                <a:latin typeface="Garamond" panose="02020404030301010803" pitchFamily="18" charset="0"/>
                <a:cs typeface="Times New Roman"/>
              </a:rPr>
              <a:t>annual </a:t>
            </a:r>
            <a:r>
              <a:rPr lang="en-US" sz="1400" i="1" spc="-120" dirty="0">
                <a:latin typeface="Garamond" panose="02020404030301010803" pitchFamily="18" charset="0"/>
                <a:cs typeface="Times New Roman"/>
              </a:rPr>
              <a:t>reports,</a:t>
            </a:r>
            <a:r>
              <a:rPr lang="en-US" sz="1400" i="1" spc="-114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45" dirty="0">
                <a:latin typeface="Garamond" panose="02020404030301010803" pitchFamily="18" charset="0"/>
                <a:cs typeface="Times New Roman"/>
              </a:rPr>
              <a:t>which</a:t>
            </a:r>
            <a:r>
              <a:rPr lang="en-US" sz="1400" i="1" spc="-140" dirty="0">
                <a:latin typeface="Garamond" panose="02020404030301010803" pitchFamily="18" charset="0"/>
                <a:cs typeface="Times New Roman"/>
              </a:rPr>
              <a:t> are</a:t>
            </a:r>
            <a:r>
              <a:rPr lang="en-US" sz="1400" i="1" spc="-13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25" dirty="0">
                <a:latin typeface="Garamond" panose="02020404030301010803" pitchFamily="18" charset="0"/>
                <a:cs typeface="Times New Roman"/>
              </a:rPr>
              <a:t>available</a:t>
            </a:r>
            <a:r>
              <a:rPr lang="en-US" sz="1400" i="1" spc="-1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80" dirty="0">
                <a:latin typeface="Garamond" panose="02020404030301010803" pitchFamily="18" charset="0"/>
                <a:cs typeface="Times New Roman"/>
              </a:rPr>
              <a:t>in </a:t>
            </a:r>
            <a:r>
              <a:rPr lang="en-US" sz="1400" i="1" spc="-114" dirty="0">
                <a:latin typeface="Garamond" panose="02020404030301010803" pitchFamily="18" charset="0"/>
                <a:cs typeface="Times New Roman"/>
              </a:rPr>
              <a:t>the </a:t>
            </a:r>
            <a:r>
              <a:rPr lang="en-US" sz="1400" i="1" spc="-130" dirty="0">
                <a:latin typeface="Garamond" panose="02020404030301010803" pitchFamily="18" charset="0"/>
                <a:cs typeface="Times New Roman"/>
              </a:rPr>
              <a:t>public</a:t>
            </a:r>
            <a:r>
              <a:rPr lang="en-US" sz="1400" i="1" spc="-12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10" dirty="0">
                <a:latin typeface="Garamond" panose="02020404030301010803" pitchFamily="18" charset="0"/>
                <a:cs typeface="Times New Roman"/>
              </a:rPr>
              <a:t>domain, </a:t>
            </a:r>
            <a:r>
              <a:rPr lang="en-US" sz="1400" i="1" spc="-114" dirty="0">
                <a:latin typeface="Garamond" panose="02020404030301010803" pitchFamily="18" charset="0"/>
                <a:cs typeface="Times New Roman"/>
              </a:rPr>
              <a:t>and</a:t>
            </a:r>
            <a:r>
              <a:rPr lang="en-US" sz="1400" i="1" spc="-1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25" dirty="0">
                <a:latin typeface="Garamond" panose="02020404030301010803" pitchFamily="18" charset="0"/>
                <a:cs typeface="Times New Roman"/>
              </a:rPr>
              <a:t>from</a:t>
            </a:r>
            <a:r>
              <a:rPr lang="en-US" sz="1400" i="1" spc="-12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10" dirty="0">
                <a:latin typeface="Garamond" panose="02020404030301010803" pitchFamily="18" charset="0"/>
                <a:cs typeface="Times New Roman"/>
              </a:rPr>
              <a:t>filings </a:t>
            </a:r>
            <a:r>
              <a:rPr lang="en-US" sz="1400" i="1" spc="-35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95" dirty="0">
                <a:latin typeface="Garamond" panose="02020404030301010803" pitchFamily="18" charset="0"/>
                <a:cs typeface="Times New Roman"/>
              </a:rPr>
              <a:t>with</a:t>
            </a:r>
            <a:r>
              <a:rPr lang="en-US" sz="1400" i="1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14" dirty="0">
                <a:latin typeface="Garamond" panose="02020404030301010803" pitchFamily="18" charset="0"/>
                <a:cs typeface="Times New Roman"/>
              </a:rPr>
              <a:t>the</a:t>
            </a:r>
            <a:r>
              <a:rPr lang="en-US" sz="1400" i="1" spc="1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75" dirty="0">
                <a:latin typeface="Garamond" panose="02020404030301010803" pitchFamily="18" charset="0"/>
                <a:cs typeface="Times New Roman"/>
              </a:rPr>
              <a:t>Ministry</a:t>
            </a:r>
            <a:r>
              <a:rPr lang="en-US" sz="1400" i="1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40" dirty="0">
                <a:latin typeface="Garamond" panose="02020404030301010803" pitchFamily="18" charset="0"/>
                <a:cs typeface="Times New Roman"/>
              </a:rPr>
              <a:t>of</a:t>
            </a:r>
            <a:r>
              <a:rPr lang="en-US" sz="1400" i="1" spc="-9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20" dirty="0">
                <a:latin typeface="Garamond" panose="02020404030301010803" pitchFamily="18" charset="0"/>
                <a:cs typeface="Times New Roman"/>
              </a:rPr>
              <a:t>Corporate</a:t>
            </a:r>
            <a:r>
              <a:rPr lang="en-US" sz="1400" i="1" spc="4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50" dirty="0">
                <a:latin typeface="Garamond" panose="02020404030301010803" pitchFamily="18" charset="0"/>
                <a:cs typeface="Times New Roman"/>
              </a:rPr>
              <a:t>Affairs</a:t>
            </a:r>
            <a:r>
              <a:rPr lang="en-US" sz="1400" i="1" spc="3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dirty="0">
                <a:latin typeface="Garamond" panose="02020404030301010803" pitchFamily="18" charset="0"/>
                <a:cs typeface="Times New Roman"/>
              </a:rPr>
              <a:t>(MCA),</a:t>
            </a:r>
            <a:r>
              <a:rPr lang="en-US" sz="1400" i="1" spc="-1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20" dirty="0">
                <a:latin typeface="Garamond" panose="02020404030301010803" pitchFamily="18" charset="0"/>
                <a:cs typeface="Times New Roman"/>
              </a:rPr>
              <a:t>Government</a:t>
            </a:r>
            <a:r>
              <a:rPr lang="en-US" sz="1400" i="1" spc="5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140" dirty="0">
                <a:latin typeface="Garamond" panose="02020404030301010803" pitchFamily="18" charset="0"/>
                <a:cs typeface="Times New Roman"/>
              </a:rPr>
              <a:t>of</a:t>
            </a:r>
            <a:r>
              <a:rPr lang="en-US" sz="1400" i="1" spc="-100" dirty="0">
                <a:latin typeface="Garamond" panose="02020404030301010803" pitchFamily="18" charset="0"/>
                <a:cs typeface="Times New Roman"/>
              </a:rPr>
              <a:t> </a:t>
            </a:r>
            <a:r>
              <a:rPr lang="en-US" sz="1400" i="1" spc="-80" dirty="0">
                <a:latin typeface="Garamond" panose="02020404030301010803" pitchFamily="18" charset="0"/>
                <a:cs typeface="Times New Roman"/>
              </a:rPr>
              <a:t>India.</a:t>
            </a:r>
            <a:endParaRPr lang="en-US" sz="1400" dirty="0">
              <a:latin typeface="Garamond" panose="02020404030301010803" pitchFamily="18" charset="0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CEBF1-A09E-9CA6-460A-1A1AAD9150D6}"/>
              </a:ext>
            </a:extLst>
          </p:cNvPr>
          <p:cNvSpPr txBox="1"/>
          <p:nvPr/>
        </p:nvSpPr>
        <p:spPr>
          <a:xfrm>
            <a:off x="1154372" y="5746607"/>
            <a:ext cx="3330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">
              <a:lnSpc>
                <a:spcPct val="100000"/>
              </a:lnSpc>
              <a:spcBef>
                <a:spcPts val="135"/>
              </a:spcBef>
            </a:pPr>
            <a:r>
              <a:rPr lang="en-GB" sz="1400" b="1" spc="-40" dirty="0">
                <a:solidFill>
                  <a:srgbClr val="C35911"/>
                </a:solidFill>
                <a:latin typeface="Garamond" panose="02020404030301010803" pitchFamily="18" charset="0"/>
                <a:cs typeface="Times New Roman"/>
              </a:rPr>
              <a:t>11 sectors &amp; 40 sub-sectors </a:t>
            </a:r>
            <a:r>
              <a:rPr lang="en-GB" sz="1400" b="1" spc="-40" dirty="0">
                <a:latin typeface="Garamond" panose="02020404030301010803" pitchFamily="18" charset="0"/>
                <a:cs typeface="Times New Roman"/>
              </a:rPr>
              <a:t>analysed</a:t>
            </a:r>
            <a:endParaRPr lang="en-GB" sz="1400" dirty="0">
              <a:latin typeface="Garamond" panose="02020404030301010803" pitchFamily="18" charset="0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F339B-4B66-566F-1572-2D6723DC8CCF}"/>
              </a:ext>
            </a:extLst>
          </p:cNvPr>
          <p:cNvSpPr txBox="1"/>
          <p:nvPr/>
        </p:nvSpPr>
        <p:spPr>
          <a:xfrm>
            <a:off x="1175416" y="6413171"/>
            <a:ext cx="3330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">
              <a:lnSpc>
                <a:spcPct val="100000"/>
              </a:lnSpc>
              <a:spcBef>
                <a:spcPts val="135"/>
              </a:spcBef>
            </a:pPr>
            <a:r>
              <a:rPr lang="en-GB" sz="1400" b="1" spc="-40" dirty="0">
                <a:solidFill>
                  <a:srgbClr val="C35911"/>
                </a:solidFill>
                <a:latin typeface="Garamond" panose="02020404030301010803" pitchFamily="18" charset="0"/>
                <a:cs typeface="Times New Roman"/>
              </a:rPr>
              <a:t>7 way </a:t>
            </a:r>
            <a:r>
              <a:rPr lang="en-GB" sz="1400" b="1" spc="-40" dirty="0">
                <a:latin typeface="Garamond" panose="02020404030301010803" pitchFamily="18" charset="0"/>
                <a:cs typeface="Times New Roman"/>
              </a:rPr>
              <a:t>tabulations/ cross-tabulations</a:t>
            </a:r>
            <a:endParaRPr lang="en-GB" sz="1400" dirty="0">
              <a:latin typeface="Garamond" panose="02020404030301010803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060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BB42-31B3-7C37-89D0-0084B65C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46" y="1219200"/>
            <a:ext cx="9385813" cy="861774"/>
          </a:xfrm>
        </p:spPr>
        <p:txBody>
          <a:bodyPr/>
          <a:lstStyle/>
          <a:p>
            <a:r>
              <a:rPr lang="en-US" sz="2800" spc="75" dirty="0">
                <a:latin typeface="Garamond" panose="02020404030301010803" pitchFamily="18" charset="0"/>
              </a:rPr>
              <a:t>IN-DEPTH</a:t>
            </a:r>
            <a:r>
              <a:rPr lang="en-US" sz="2800" spc="120" dirty="0">
                <a:latin typeface="Garamond" panose="02020404030301010803" pitchFamily="18" charset="0"/>
              </a:rPr>
              <a:t> </a:t>
            </a:r>
            <a:r>
              <a:rPr lang="en-US" sz="2800" spc="-45" dirty="0">
                <a:latin typeface="Garamond" panose="02020404030301010803" pitchFamily="18" charset="0"/>
              </a:rPr>
              <a:t>COVERAGE</a:t>
            </a:r>
            <a:r>
              <a:rPr lang="en-US" sz="2800" spc="130" dirty="0">
                <a:latin typeface="Garamond" panose="02020404030301010803" pitchFamily="18" charset="0"/>
              </a:rPr>
              <a:t> </a:t>
            </a:r>
            <a:r>
              <a:rPr lang="en-US" sz="2800" spc="-80" dirty="0">
                <a:latin typeface="Garamond" panose="02020404030301010803" pitchFamily="18" charset="0"/>
              </a:rPr>
              <a:t>ACROSS</a:t>
            </a:r>
            <a:r>
              <a:rPr lang="en-US" sz="2800" spc="110" dirty="0">
                <a:latin typeface="Garamond" panose="02020404030301010803" pitchFamily="18" charset="0"/>
              </a:rPr>
              <a:t> </a:t>
            </a:r>
            <a:r>
              <a:rPr lang="en-US" sz="2800" spc="-25" dirty="0">
                <a:latin typeface="Garamond" panose="02020404030301010803" pitchFamily="18" charset="0"/>
              </a:rPr>
              <a:t>SECTORS,</a:t>
            </a:r>
            <a:r>
              <a:rPr lang="en-US" sz="2800" spc="-15" dirty="0">
                <a:latin typeface="Garamond" panose="02020404030301010803" pitchFamily="18" charset="0"/>
              </a:rPr>
              <a:t> </a:t>
            </a:r>
            <a:r>
              <a:rPr lang="en-US" sz="2800" spc="10" dirty="0">
                <a:latin typeface="Garamond" panose="02020404030301010803" pitchFamily="18" charset="0"/>
              </a:rPr>
              <a:t>OWNERSHIP</a:t>
            </a:r>
            <a:r>
              <a:rPr lang="en-US" sz="2800" spc="125" dirty="0">
                <a:latin typeface="Garamond" panose="02020404030301010803" pitchFamily="18" charset="0"/>
              </a:rPr>
              <a:t> </a:t>
            </a:r>
            <a:r>
              <a:rPr lang="en-US" sz="2800" spc="-30" dirty="0">
                <a:latin typeface="Garamond" panose="02020404030301010803" pitchFamily="18" charset="0"/>
              </a:rPr>
              <a:t>LEVELS </a:t>
            </a:r>
            <a:r>
              <a:rPr lang="en-US" sz="2800" spc="-450" dirty="0">
                <a:latin typeface="Garamond" panose="02020404030301010803" pitchFamily="18" charset="0"/>
              </a:rPr>
              <a:t> </a:t>
            </a:r>
            <a:r>
              <a:rPr lang="en-US" sz="2800" spc="65" dirty="0">
                <a:latin typeface="Garamond" panose="02020404030301010803" pitchFamily="18" charset="0"/>
              </a:rPr>
              <a:t>AND</a:t>
            </a:r>
            <a:r>
              <a:rPr lang="en-US" sz="2800" spc="120" dirty="0">
                <a:latin typeface="Garamond" panose="02020404030301010803" pitchFamily="18" charset="0"/>
              </a:rPr>
              <a:t> </a:t>
            </a:r>
            <a:r>
              <a:rPr lang="en-US" sz="2800" spc="-5" dirty="0">
                <a:latin typeface="Garamond" panose="02020404030301010803" pitchFamily="18" charset="0"/>
              </a:rPr>
              <a:t>MORE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C0A43B32-1BEC-ADC6-F233-AE825DC324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2ED54E9-3E3F-139A-52B2-33FB3B5BFA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311503"/>
              </p:ext>
            </p:extLst>
          </p:nvPr>
        </p:nvGraphicFramePr>
        <p:xfrm>
          <a:off x="5715001" y="2408411"/>
          <a:ext cx="3999038" cy="262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15633DD7-B2E4-AADF-B99E-C4015F3FD065}"/>
              </a:ext>
            </a:extLst>
          </p:cNvPr>
          <p:cNvGrpSpPr/>
          <p:nvPr/>
        </p:nvGrpSpPr>
        <p:grpSpPr>
          <a:xfrm>
            <a:off x="461524" y="5814952"/>
            <a:ext cx="3773880" cy="2286000"/>
            <a:chOff x="288102" y="3256279"/>
            <a:chExt cx="6163300" cy="2960371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E1D1149F-4539-543B-8025-9502311EA08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22255326"/>
                </p:ext>
              </p:extLst>
            </p:nvPr>
          </p:nvGraphicFramePr>
          <p:xfrm>
            <a:off x="288102" y="3256279"/>
            <a:ext cx="4071994" cy="29603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393FFDA4-D726-1A50-7A5B-6A32DDF7523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01196962"/>
                </p:ext>
              </p:extLst>
            </p:nvPr>
          </p:nvGraphicFramePr>
          <p:xfrm>
            <a:off x="2966920" y="3325611"/>
            <a:ext cx="3484482" cy="2496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188AC9-D97E-F7BA-83BB-C97928F950ED}"/>
                </a:ext>
              </a:extLst>
            </p:cNvPr>
            <p:cNvCxnSpPr>
              <a:cxnSpLocks/>
            </p:cNvCxnSpPr>
            <p:nvPr/>
          </p:nvCxnSpPr>
          <p:spPr>
            <a:xfrm>
              <a:off x="2521064" y="3638043"/>
              <a:ext cx="2166250" cy="36992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DB2E3C5B-6558-DA45-3F2E-14DD3B21894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50878004"/>
                  </p:ext>
                </p:extLst>
              </p:nvPr>
            </p:nvGraphicFramePr>
            <p:xfrm>
              <a:off x="336246" y="2457451"/>
              <a:ext cx="5029200" cy="298102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>
          <p:pic>
            <p:nvPicPr>
              <p:cNvPr id="15" name="Chart 14">
                <a:extLst>
                  <a:ext uri="{FF2B5EF4-FFF2-40B4-BE49-F238E27FC236}">
                    <a16:creationId xmlns:a16="http://schemas.microsoft.com/office/drawing/2014/main" id="{DB2E3C5B-6558-DA45-3F2E-14DD3B2189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246" y="2457451"/>
                <a:ext cx="5029200" cy="2981024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D720CFE-E188-4548-DCAF-3C7F8A2D2C99}"/>
              </a:ext>
            </a:extLst>
          </p:cNvPr>
          <p:cNvSpPr txBox="1"/>
          <p:nvPr/>
        </p:nvSpPr>
        <p:spPr>
          <a:xfrm>
            <a:off x="1703871" y="5476398"/>
            <a:ext cx="502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spc="10" dirty="0">
                <a:solidFill>
                  <a:srgbClr val="FF0000"/>
                </a:solidFill>
                <a:latin typeface="Garamond" panose="02020404030301010803" pitchFamily="18" charset="0"/>
                <a:cs typeface="Times New Roman"/>
              </a:rPr>
              <a:t>Ownership</a:t>
            </a:r>
            <a:endParaRPr lang="en-GB" sz="1600" dirty="0">
              <a:latin typeface="Garamond" panose="02020404030301010803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05C7B9-5DB9-07C4-BF7F-BB215B3385E3}"/>
              </a:ext>
            </a:extLst>
          </p:cNvPr>
          <p:cNvSpPr txBox="1"/>
          <p:nvPr/>
        </p:nvSpPr>
        <p:spPr>
          <a:xfrm>
            <a:off x="2286000" y="2204499"/>
            <a:ext cx="502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spc="10" dirty="0">
                <a:solidFill>
                  <a:srgbClr val="FF0000"/>
                </a:solidFill>
                <a:latin typeface="Garamond" panose="02020404030301010803" pitchFamily="18" charset="0"/>
                <a:cs typeface="Times New Roman"/>
              </a:rPr>
              <a:t>Sectors</a:t>
            </a:r>
            <a:endParaRPr lang="en-GB" sz="1600" dirty="0">
              <a:latin typeface="Garamond" panose="020204040303010108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67EC80-F64E-1850-50BD-2B65F09857D2}"/>
              </a:ext>
            </a:extLst>
          </p:cNvPr>
          <p:cNvSpPr txBox="1"/>
          <p:nvPr/>
        </p:nvSpPr>
        <p:spPr>
          <a:xfrm>
            <a:off x="7199439" y="5086420"/>
            <a:ext cx="502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spc="10" dirty="0">
                <a:solidFill>
                  <a:srgbClr val="FF0000"/>
                </a:solidFill>
                <a:latin typeface="Garamond" panose="02020404030301010803" pitchFamily="18" charset="0"/>
                <a:cs typeface="Times New Roman"/>
              </a:rPr>
              <a:t>Market Cap</a:t>
            </a:r>
            <a:endParaRPr lang="en-GB" sz="1600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BA045-E39D-3EA2-E62E-35F0E874449F}"/>
              </a:ext>
            </a:extLst>
          </p:cNvPr>
          <p:cNvSpPr txBox="1"/>
          <p:nvPr/>
        </p:nvSpPr>
        <p:spPr>
          <a:xfrm>
            <a:off x="7199439" y="2203368"/>
            <a:ext cx="502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spc="10" dirty="0">
                <a:solidFill>
                  <a:srgbClr val="FF0000"/>
                </a:solidFill>
                <a:latin typeface="Garamond" panose="02020404030301010803" pitchFamily="18" charset="0"/>
                <a:cs typeface="Times New Roman"/>
              </a:rPr>
              <a:t>Revenue (FY23)</a:t>
            </a:r>
            <a:endParaRPr lang="en-GB" sz="1600" dirty="0">
              <a:latin typeface="Garamond" panose="02020404030301010803" pitchFamily="18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43CA90B-BFF7-285B-229C-B08C6D3D33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559835"/>
              </p:ext>
            </p:extLst>
          </p:nvPr>
        </p:nvGraphicFramePr>
        <p:xfrm>
          <a:off x="5565807" y="5181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C170B8B-A70C-1A8D-F70A-5248B0BF3BD9}"/>
              </a:ext>
            </a:extLst>
          </p:cNvPr>
          <p:cNvCxnSpPr>
            <a:cxnSpLocks/>
          </p:cNvCxnSpPr>
          <p:nvPr/>
        </p:nvCxnSpPr>
        <p:spPr>
          <a:xfrm flipV="1">
            <a:off x="1828799" y="7391400"/>
            <a:ext cx="1326428" cy="17245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29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5AE5-FAC0-EC9A-01C0-9E51934D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09" y="1219200"/>
            <a:ext cx="8288791" cy="861774"/>
          </a:xfrm>
        </p:spPr>
        <p:txBody>
          <a:bodyPr/>
          <a:lstStyle/>
          <a:p>
            <a:r>
              <a:rPr lang="en-US" sz="2800" spc="30" dirty="0">
                <a:latin typeface="Garamond" panose="02020404030301010803" pitchFamily="18" charset="0"/>
              </a:rPr>
              <a:t>ENABLING</a:t>
            </a:r>
            <a:r>
              <a:rPr lang="en-US" sz="2800" spc="105" dirty="0">
                <a:latin typeface="Garamond" panose="02020404030301010803" pitchFamily="18" charset="0"/>
              </a:rPr>
              <a:t> </a:t>
            </a:r>
            <a:r>
              <a:rPr lang="en-US" sz="2800" spc="-75" dirty="0">
                <a:latin typeface="Garamond" panose="02020404030301010803" pitchFamily="18" charset="0"/>
              </a:rPr>
              <a:t>CXOS</a:t>
            </a:r>
            <a:r>
              <a:rPr lang="en-US" sz="2800" spc="85" dirty="0">
                <a:latin typeface="Garamond" panose="02020404030301010803" pitchFamily="18" charset="0"/>
              </a:rPr>
              <a:t> </a:t>
            </a:r>
            <a:r>
              <a:rPr lang="en-US" sz="2800" dirty="0">
                <a:latin typeface="Garamond" panose="02020404030301010803" pitchFamily="18" charset="0"/>
              </a:rPr>
              <a:t>WITH</a:t>
            </a:r>
            <a:r>
              <a:rPr lang="en-US" sz="2800" spc="120" dirty="0">
                <a:latin typeface="Garamond" panose="02020404030301010803" pitchFamily="18" charset="0"/>
              </a:rPr>
              <a:t> </a:t>
            </a:r>
            <a:r>
              <a:rPr lang="en-US" sz="2800" spc="50" dirty="0">
                <a:latin typeface="Garamond" panose="02020404030301010803" pitchFamily="18" charset="0"/>
              </a:rPr>
              <a:t>THOUGHT</a:t>
            </a:r>
            <a:r>
              <a:rPr lang="en-US" sz="2800" spc="110" dirty="0">
                <a:latin typeface="Garamond" panose="02020404030301010803" pitchFamily="18" charset="0"/>
              </a:rPr>
              <a:t> </a:t>
            </a:r>
            <a:r>
              <a:rPr lang="en-US" sz="2800" spc="-35" dirty="0">
                <a:latin typeface="Garamond" panose="02020404030301010803" pitchFamily="18" charset="0"/>
              </a:rPr>
              <a:t>PROVOKING</a:t>
            </a:r>
            <a:r>
              <a:rPr lang="en-US" sz="2800" spc="105" dirty="0">
                <a:latin typeface="Garamond" panose="02020404030301010803" pitchFamily="18" charset="0"/>
              </a:rPr>
              <a:t> </a:t>
            </a:r>
            <a:r>
              <a:rPr lang="en-US" sz="2800" spc="20" dirty="0">
                <a:latin typeface="Garamond" panose="02020404030301010803" pitchFamily="18" charset="0"/>
              </a:rPr>
              <a:t>INSIGHTS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F085C-493F-01FD-4866-F5BCDDE60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809" y="3352800"/>
            <a:ext cx="7283754" cy="416712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z="1800" dirty="0">
                <a:latin typeface="Garamond" panose="02020404030301010803" pitchFamily="18" charset="0"/>
              </a:rPr>
              <a:t>The</a:t>
            </a:r>
            <a:r>
              <a:rPr lang="en-US" sz="1800" spc="-15" dirty="0">
                <a:latin typeface="Garamond" panose="02020404030301010803" pitchFamily="18" charset="0"/>
              </a:rPr>
              <a:t> </a:t>
            </a:r>
            <a:r>
              <a:rPr lang="en-US" sz="1800" b="1" spc="20" dirty="0">
                <a:solidFill>
                  <a:srgbClr val="C45911"/>
                </a:solidFill>
                <a:latin typeface="Garamond" panose="02020404030301010803" pitchFamily="18" charset="0"/>
              </a:rPr>
              <a:t>60+</a:t>
            </a:r>
            <a:r>
              <a:rPr lang="en-US" sz="1800" b="1" spc="-15" dirty="0">
                <a:solidFill>
                  <a:srgbClr val="C45911"/>
                </a:solidFill>
                <a:latin typeface="Garamond" panose="02020404030301010803" pitchFamily="18" charset="0"/>
              </a:rPr>
              <a:t> </a:t>
            </a:r>
            <a:r>
              <a:rPr lang="en-US" sz="1800" b="1" spc="20" dirty="0">
                <a:solidFill>
                  <a:srgbClr val="C45911"/>
                </a:solidFill>
                <a:latin typeface="Garamond" panose="02020404030301010803" pitchFamily="18" charset="0"/>
              </a:rPr>
              <a:t>page</a:t>
            </a:r>
            <a:r>
              <a:rPr lang="en-US" sz="1800" b="1" spc="-5" dirty="0">
                <a:solidFill>
                  <a:srgbClr val="C45911"/>
                </a:solidFill>
                <a:latin typeface="Garamond" panose="02020404030301010803" pitchFamily="18" charset="0"/>
              </a:rPr>
              <a:t> </a:t>
            </a:r>
            <a:r>
              <a:rPr lang="en-US" sz="1800" b="1" spc="-40" dirty="0">
                <a:solidFill>
                  <a:srgbClr val="C45911"/>
                </a:solidFill>
                <a:latin typeface="Garamond" panose="02020404030301010803" pitchFamily="18" charset="0"/>
              </a:rPr>
              <a:t>report</a:t>
            </a:r>
            <a:r>
              <a:rPr lang="en-US" sz="1800" b="1" spc="-30" dirty="0">
                <a:solidFill>
                  <a:srgbClr val="C45911"/>
                </a:solidFill>
                <a:latin typeface="Garamond" panose="02020404030301010803" pitchFamily="18" charset="0"/>
              </a:rPr>
              <a:t> </a:t>
            </a:r>
            <a:r>
              <a:rPr lang="en-US" sz="1800" spc="-30" dirty="0">
                <a:latin typeface="Garamond" panose="02020404030301010803" pitchFamily="18" charset="0"/>
              </a:rPr>
              <a:t>helps</a:t>
            </a:r>
            <a:r>
              <a:rPr lang="en-US" sz="1800" spc="5" dirty="0">
                <a:latin typeface="Garamond" panose="02020404030301010803" pitchFamily="18" charset="0"/>
              </a:rPr>
              <a:t> </a:t>
            </a:r>
            <a:r>
              <a:rPr lang="en-US" sz="1800" spc="-25" dirty="0">
                <a:latin typeface="Garamond" panose="02020404030301010803" pitchFamily="18" charset="0"/>
              </a:rPr>
              <a:t>to:</a:t>
            </a:r>
            <a:endParaRPr lang="en-US" sz="1800" dirty="0">
              <a:latin typeface="Garamond" panose="02020404030301010803" pitchFamily="18" charset="0"/>
            </a:endParaRPr>
          </a:p>
          <a:p>
            <a:pPr marL="248285" indent="-236220">
              <a:lnSpc>
                <a:spcPct val="100000"/>
              </a:lnSpc>
              <a:spcBef>
                <a:spcPts val="985"/>
              </a:spcBef>
              <a:buFont typeface="Wingdings"/>
              <a:buChar char=""/>
              <a:tabLst>
                <a:tab pos="248920" algn="l"/>
              </a:tabLst>
            </a:pPr>
            <a:r>
              <a:rPr lang="en-US" sz="1800" spc="-30" dirty="0">
                <a:solidFill>
                  <a:srgbClr val="C45911"/>
                </a:solidFill>
                <a:latin typeface="Garamond" panose="02020404030301010803" pitchFamily="18" charset="0"/>
              </a:rPr>
              <a:t>Identify</a:t>
            </a:r>
            <a:r>
              <a:rPr lang="en-US" sz="1800" spc="15" dirty="0">
                <a:solidFill>
                  <a:srgbClr val="C45911"/>
                </a:solidFill>
                <a:latin typeface="Garamond" panose="02020404030301010803" pitchFamily="18" charset="0"/>
              </a:rPr>
              <a:t> </a:t>
            </a:r>
            <a:r>
              <a:rPr lang="en-US" sz="1800" spc="-15" dirty="0">
                <a:latin typeface="Garamond" panose="02020404030301010803" pitchFamily="18" charset="0"/>
              </a:rPr>
              <a:t>trends</a:t>
            </a:r>
            <a:r>
              <a:rPr lang="en-US" sz="1800" spc="15" dirty="0">
                <a:latin typeface="Garamond" panose="02020404030301010803" pitchFamily="18" charset="0"/>
              </a:rPr>
              <a:t> </a:t>
            </a:r>
            <a:r>
              <a:rPr lang="en-US" sz="1800" spc="-30" dirty="0">
                <a:latin typeface="Garamond" panose="02020404030301010803" pitchFamily="18" charset="0"/>
              </a:rPr>
              <a:t>in</a:t>
            </a:r>
            <a:r>
              <a:rPr lang="en-US" sz="1800" spc="5" dirty="0">
                <a:latin typeface="Garamond" panose="02020404030301010803" pitchFamily="18" charset="0"/>
              </a:rPr>
              <a:t> </a:t>
            </a:r>
            <a:r>
              <a:rPr lang="en-US" sz="1800" spc="-40" dirty="0">
                <a:latin typeface="Garamond" panose="02020404030301010803" pitchFamily="18" charset="0"/>
              </a:rPr>
              <a:t>top-executive</a:t>
            </a:r>
            <a:r>
              <a:rPr lang="en-US" sz="1800" spc="45" dirty="0">
                <a:latin typeface="Garamond" panose="02020404030301010803" pitchFamily="18" charset="0"/>
              </a:rPr>
              <a:t> </a:t>
            </a:r>
            <a:r>
              <a:rPr lang="en-US" sz="1800" spc="-15" dirty="0">
                <a:latin typeface="Garamond" panose="02020404030301010803" pitchFamily="18" charset="0"/>
              </a:rPr>
              <a:t>and </a:t>
            </a:r>
            <a:r>
              <a:rPr lang="en-US" sz="1800" spc="-50" dirty="0">
                <a:latin typeface="Garamond" panose="02020404030301010803" pitchFamily="18" charset="0"/>
              </a:rPr>
              <a:t>Board-level</a:t>
            </a:r>
            <a:r>
              <a:rPr lang="en-US" sz="1800" spc="5" dirty="0">
                <a:latin typeface="Garamond" panose="02020404030301010803" pitchFamily="18" charset="0"/>
              </a:rPr>
              <a:t> </a:t>
            </a:r>
            <a:r>
              <a:rPr lang="en-US" sz="1800" spc="-70" dirty="0">
                <a:latin typeface="Garamond" panose="02020404030301010803" pitchFamily="18" charset="0"/>
              </a:rPr>
              <a:t>pay</a:t>
            </a:r>
            <a:endParaRPr lang="en-US" sz="1800" dirty="0">
              <a:latin typeface="Garamond" panose="02020404030301010803" pitchFamily="18" charset="0"/>
            </a:endParaRPr>
          </a:p>
          <a:p>
            <a:pPr marL="248285" indent="-236220">
              <a:lnSpc>
                <a:spcPct val="100000"/>
              </a:lnSpc>
              <a:spcBef>
                <a:spcPts val="994"/>
              </a:spcBef>
              <a:buFont typeface="Wingdings"/>
              <a:buChar char=""/>
              <a:tabLst>
                <a:tab pos="248920" algn="l"/>
              </a:tabLst>
            </a:pPr>
            <a:r>
              <a:rPr lang="en-US" sz="1800" spc="-15" dirty="0">
                <a:solidFill>
                  <a:srgbClr val="C45911"/>
                </a:solidFill>
                <a:latin typeface="Garamond" panose="02020404030301010803" pitchFamily="18" charset="0"/>
              </a:rPr>
              <a:t>Understand</a:t>
            </a:r>
            <a:r>
              <a:rPr lang="en-US" sz="1800" spc="-10" dirty="0">
                <a:solidFill>
                  <a:srgbClr val="C45911"/>
                </a:solidFill>
                <a:latin typeface="Garamond" panose="02020404030301010803" pitchFamily="18" charset="0"/>
              </a:rPr>
              <a:t> </a:t>
            </a:r>
            <a:r>
              <a:rPr lang="en-US" sz="1800" spc="-5" dirty="0">
                <a:latin typeface="Garamond" panose="02020404030301010803" pitchFamily="18" charset="0"/>
              </a:rPr>
              <a:t>the</a:t>
            </a:r>
            <a:r>
              <a:rPr lang="en-US" sz="1800" spc="10" dirty="0">
                <a:latin typeface="Garamond" panose="02020404030301010803" pitchFamily="18" charset="0"/>
              </a:rPr>
              <a:t> </a:t>
            </a:r>
            <a:r>
              <a:rPr lang="en-US" sz="1800" spc="-20" dirty="0">
                <a:latin typeface="Garamond" panose="02020404030301010803" pitchFamily="18" charset="0"/>
              </a:rPr>
              <a:t>composition</a:t>
            </a:r>
            <a:r>
              <a:rPr lang="en-US" sz="1800" spc="15" dirty="0">
                <a:latin typeface="Garamond" panose="02020404030301010803" pitchFamily="18" charset="0"/>
              </a:rPr>
              <a:t> </a:t>
            </a:r>
            <a:r>
              <a:rPr lang="en-US" sz="1800" dirty="0">
                <a:latin typeface="Garamond" panose="02020404030301010803" pitchFamily="18" charset="0"/>
              </a:rPr>
              <a:t>of</a:t>
            </a:r>
            <a:r>
              <a:rPr lang="en-US" sz="1800" spc="215" dirty="0">
                <a:latin typeface="Garamond" panose="02020404030301010803" pitchFamily="18" charset="0"/>
              </a:rPr>
              <a:t> </a:t>
            </a:r>
            <a:r>
              <a:rPr lang="en-US" sz="1800" spc="-30" dirty="0">
                <a:latin typeface="Garamond" panose="02020404030301010803" pitchFamily="18" charset="0"/>
              </a:rPr>
              <a:t>Boards</a:t>
            </a:r>
            <a:r>
              <a:rPr lang="en-US" sz="1800" spc="-20" dirty="0">
                <a:latin typeface="Garamond" panose="02020404030301010803" pitchFamily="18" charset="0"/>
              </a:rPr>
              <a:t> </a:t>
            </a:r>
            <a:r>
              <a:rPr lang="en-US" sz="1800" spc="-35" dirty="0">
                <a:latin typeface="Garamond" panose="02020404030301010803" pitchFamily="18" charset="0"/>
              </a:rPr>
              <a:t>across</a:t>
            </a:r>
            <a:r>
              <a:rPr lang="en-US" sz="1800" spc="-10" dirty="0">
                <a:latin typeface="Garamond" panose="02020404030301010803" pitchFamily="18" charset="0"/>
              </a:rPr>
              <a:t> </a:t>
            </a:r>
            <a:r>
              <a:rPr lang="en-US" sz="1800" spc="-20" dirty="0">
                <a:latin typeface="Garamond" panose="02020404030301010803" pitchFamily="18" charset="0"/>
              </a:rPr>
              <a:t>India</a:t>
            </a:r>
            <a:endParaRPr lang="en-US" sz="1800" dirty="0">
              <a:latin typeface="Garamond" panose="02020404030301010803" pitchFamily="18" charset="0"/>
            </a:endParaRPr>
          </a:p>
          <a:p>
            <a:pPr marL="248285" marR="5080" indent="-236220">
              <a:lnSpc>
                <a:spcPts val="2980"/>
              </a:lnSpc>
              <a:spcBef>
                <a:spcPts val="250"/>
              </a:spcBef>
              <a:buFont typeface="Wingdings"/>
              <a:buChar char=""/>
              <a:tabLst>
                <a:tab pos="248920" algn="l"/>
              </a:tabLst>
            </a:pPr>
            <a:r>
              <a:rPr lang="en-US" sz="1800" spc="-20" dirty="0">
                <a:solidFill>
                  <a:srgbClr val="C45911"/>
                </a:solidFill>
                <a:latin typeface="Garamond" panose="02020404030301010803" pitchFamily="18" charset="0"/>
              </a:rPr>
              <a:t>Establish</a:t>
            </a:r>
            <a:r>
              <a:rPr lang="en-US" sz="1800" spc="-10" dirty="0">
                <a:solidFill>
                  <a:srgbClr val="C45911"/>
                </a:solidFill>
                <a:latin typeface="Garamond" panose="02020404030301010803" pitchFamily="18" charset="0"/>
              </a:rPr>
              <a:t> </a:t>
            </a:r>
            <a:r>
              <a:rPr lang="en-US" sz="1800" spc="-30" dirty="0">
                <a:latin typeface="Garamond" panose="02020404030301010803" pitchFamily="18" charset="0"/>
              </a:rPr>
              <a:t>benchmarks</a:t>
            </a:r>
            <a:r>
              <a:rPr lang="en-US" sz="1800" spc="30" dirty="0">
                <a:latin typeface="Garamond" panose="02020404030301010803" pitchFamily="18" charset="0"/>
              </a:rPr>
              <a:t> </a:t>
            </a:r>
            <a:r>
              <a:rPr lang="en-US" sz="1800" spc="-5" dirty="0">
                <a:latin typeface="Garamond" panose="02020404030301010803" pitchFamily="18" charset="0"/>
              </a:rPr>
              <a:t>for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spc="-20" dirty="0">
                <a:latin typeface="Garamond" panose="02020404030301010803" pitchFamily="18" charset="0"/>
              </a:rPr>
              <a:t>compensation</a:t>
            </a:r>
            <a:r>
              <a:rPr lang="en-US" sz="1800" spc="30" dirty="0">
                <a:latin typeface="Garamond" panose="02020404030301010803" pitchFamily="18" charset="0"/>
              </a:rPr>
              <a:t> </a:t>
            </a:r>
            <a:r>
              <a:rPr lang="en-US" sz="1800" spc="15" dirty="0">
                <a:latin typeface="Garamond" panose="02020404030301010803" pitchFamily="18" charset="0"/>
              </a:rPr>
              <a:t>to</a:t>
            </a:r>
            <a:r>
              <a:rPr lang="en-US" sz="1800" spc="5" dirty="0">
                <a:latin typeface="Garamond" panose="02020404030301010803" pitchFamily="18" charset="0"/>
              </a:rPr>
              <a:t> </a:t>
            </a:r>
            <a:r>
              <a:rPr lang="en-US" sz="1800" spc="-15" dirty="0">
                <a:latin typeface="Garamond" panose="02020404030301010803" pitchFamily="18" charset="0"/>
              </a:rPr>
              <a:t>Directors</a:t>
            </a:r>
            <a:r>
              <a:rPr lang="en-US" sz="1800" spc="-5" dirty="0">
                <a:latin typeface="Garamond" panose="02020404030301010803" pitchFamily="18" charset="0"/>
              </a:rPr>
              <a:t> </a:t>
            </a:r>
            <a:r>
              <a:rPr lang="en-US" sz="1800" spc="-30" dirty="0">
                <a:latin typeface="Garamond" panose="02020404030301010803" pitchFamily="18" charset="0"/>
              </a:rPr>
              <a:t>based</a:t>
            </a:r>
            <a:r>
              <a:rPr lang="en-US" sz="1800" spc="15" dirty="0">
                <a:latin typeface="Garamond" panose="02020404030301010803" pitchFamily="18" charset="0"/>
              </a:rPr>
              <a:t> </a:t>
            </a:r>
            <a:r>
              <a:rPr lang="en-US" sz="1800" spc="10" dirty="0">
                <a:latin typeface="Garamond" panose="02020404030301010803" pitchFamily="18" charset="0"/>
              </a:rPr>
              <a:t>on</a:t>
            </a:r>
            <a:r>
              <a:rPr lang="en-US" sz="1800" spc="5" dirty="0">
                <a:latin typeface="Garamond" panose="02020404030301010803" pitchFamily="18" charset="0"/>
              </a:rPr>
              <a:t> </a:t>
            </a:r>
            <a:r>
              <a:rPr lang="en-US" sz="1800" spc="-50" dirty="0">
                <a:latin typeface="Garamond" panose="02020404030301010803" pitchFamily="18" charset="0"/>
              </a:rPr>
              <a:t>leading</a:t>
            </a:r>
            <a:r>
              <a:rPr lang="en-US" sz="1800" spc="25" dirty="0">
                <a:latin typeface="Garamond" panose="02020404030301010803" pitchFamily="18" charset="0"/>
              </a:rPr>
              <a:t> </a:t>
            </a:r>
            <a:r>
              <a:rPr lang="en-US" sz="1800" spc="-25" dirty="0">
                <a:latin typeface="Garamond" panose="02020404030301010803" pitchFamily="18" charset="0"/>
              </a:rPr>
              <a:t>industry </a:t>
            </a:r>
            <a:r>
              <a:rPr lang="en-US" sz="1800" spc="-400" dirty="0">
                <a:latin typeface="Garamond" panose="02020404030301010803" pitchFamily="18" charset="0"/>
              </a:rPr>
              <a:t> </a:t>
            </a:r>
            <a:r>
              <a:rPr lang="en-US" sz="1800" spc="-35" dirty="0">
                <a:latin typeface="Garamond" panose="02020404030301010803" pitchFamily="18" charset="0"/>
              </a:rPr>
              <a:t>practices</a:t>
            </a:r>
            <a:r>
              <a:rPr lang="en-US" sz="1800" spc="5" dirty="0">
                <a:latin typeface="Garamond" panose="02020404030301010803" pitchFamily="18" charset="0"/>
              </a:rPr>
              <a:t> </a:t>
            </a:r>
            <a:r>
              <a:rPr lang="en-US" sz="1800" spc="-20" dirty="0">
                <a:latin typeface="Garamond" panose="02020404030301010803" pitchFamily="18" charset="0"/>
              </a:rPr>
              <a:t>and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spc="-40" dirty="0">
                <a:latin typeface="Garamond" panose="02020404030301010803" pitchFamily="18" charset="0"/>
              </a:rPr>
              <a:t>detailed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spc="-25" dirty="0">
                <a:latin typeface="Garamond" panose="02020404030301010803" pitchFamily="18" charset="0"/>
              </a:rPr>
              <a:t>peer</a:t>
            </a:r>
            <a:r>
              <a:rPr lang="en-US" sz="1800" spc="25" dirty="0">
                <a:latin typeface="Garamond" panose="02020404030301010803" pitchFamily="18" charset="0"/>
              </a:rPr>
              <a:t> </a:t>
            </a:r>
            <a:r>
              <a:rPr lang="en-US" sz="1800" spc="-25" dirty="0">
                <a:latin typeface="Garamond" panose="02020404030301010803" pitchFamily="18" charset="0"/>
              </a:rPr>
              <a:t>comparisons</a:t>
            </a:r>
            <a:endParaRPr lang="en-US" sz="1800" dirty="0">
              <a:latin typeface="Garamond" panose="02020404030301010803" pitchFamily="18" charset="0"/>
            </a:endParaRPr>
          </a:p>
          <a:p>
            <a:pPr marL="248285" indent="-236220">
              <a:lnSpc>
                <a:spcPct val="100000"/>
              </a:lnSpc>
              <a:spcBef>
                <a:spcPts val="715"/>
              </a:spcBef>
              <a:buFont typeface="Wingdings"/>
              <a:buChar char=""/>
              <a:tabLst>
                <a:tab pos="248920" algn="l"/>
              </a:tabLst>
            </a:pPr>
            <a:r>
              <a:rPr lang="en-US" sz="1800" spc="-10" dirty="0">
                <a:solidFill>
                  <a:srgbClr val="C45911"/>
                </a:solidFill>
                <a:latin typeface="Garamond" panose="02020404030301010803" pitchFamily="18" charset="0"/>
              </a:rPr>
              <a:t>Determine</a:t>
            </a:r>
            <a:r>
              <a:rPr lang="en-US" sz="1800" spc="15" dirty="0">
                <a:solidFill>
                  <a:srgbClr val="C45911"/>
                </a:solidFill>
                <a:latin typeface="Garamond" panose="02020404030301010803" pitchFamily="18" charset="0"/>
              </a:rPr>
              <a:t> </a:t>
            </a:r>
            <a:r>
              <a:rPr lang="en-US" sz="1800" spc="-25" dirty="0">
                <a:latin typeface="Garamond" panose="02020404030301010803" pitchFamily="18" charset="0"/>
              </a:rPr>
              <a:t>correlations</a:t>
            </a:r>
            <a:r>
              <a:rPr lang="en-US" sz="1800" spc="15" dirty="0">
                <a:latin typeface="Garamond" panose="02020404030301010803" pitchFamily="18" charset="0"/>
              </a:rPr>
              <a:t> </a:t>
            </a:r>
            <a:r>
              <a:rPr lang="en-US" sz="1800" spc="-35" dirty="0">
                <a:latin typeface="Garamond" panose="02020404030301010803" pitchFamily="18" charset="0"/>
              </a:rPr>
              <a:t>between</a:t>
            </a:r>
            <a:r>
              <a:rPr lang="en-US" sz="1800" spc="35" dirty="0">
                <a:latin typeface="Garamond" panose="02020404030301010803" pitchFamily="18" charset="0"/>
              </a:rPr>
              <a:t> </a:t>
            </a:r>
            <a:r>
              <a:rPr lang="en-US" sz="1800" spc="-70" dirty="0">
                <a:latin typeface="Garamond" panose="02020404030301010803" pitchFamily="18" charset="0"/>
              </a:rPr>
              <a:t>pay</a:t>
            </a:r>
            <a:r>
              <a:rPr lang="en-US" sz="1800" spc="-5" dirty="0">
                <a:latin typeface="Garamond" panose="02020404030301010803" pitchFamily="18" charset="0"/>
              </a:rPr>
              <a:t> </a:t>
            </a:r>
            <a:r>
              <a:rPr lang="en-US" sz="1800" spc="-15" dirty="0">
                <a:latin typeface="Garamond" panose="02020404030301010803" pitchFamily="18" charset="0"/>
              </a:rPr>
              <a:t>and performance</a:t>
            </a:r>
            <a:endParaRPr lang="en-US" sz="1800" dirty="0">
              <a:latin typeface="Garamond" panose="02020404030301010803" pitchFamily="18" charset="0"/>
            </a:endParaRPr>
          </a:p>
          <a:p>
            <a:pPr marL="248285" indent="-236220">
              <a:lnSpc>
                <a:spcPct val="100000"/>
              </a:lnSpc>
              <a:spcBef>
                <a:spcPts val="994"/>
              </a:spcBef>
              <a:buFont typeface="Wingdings"/>
              <a:buChar char=""/>
              <a:tabLst>
                <a:tab pos="248920" algn="l"/>
              </a:tabLst>
            </a:pPr>
            <a:r>
              <a:rPr lang="en-US" sz="1800" spc="-50" dirty="0" err="1">
                <a:solidFill>
                  <a:srgbClr val="C45911"/>
                </a:solidFill>
                <a:latin typeface="Garamond" panose="02020404030301010803" pitchFamily="18" charset="0"/>
              </a:rPr>
              <a:t>Recognise</a:t>
            </a:r>
            <a:r>
              <a:rPr lang="en-US" sz="1800" dirty="0">
                <a:solidFill>
                  <a:srgbClr val="C45911"/>
                </a:solidFill>
                <a:latin typeface="Garamond" panose="02020404030301010803" pitchFamily="18" charset="0"/>
              </a:rPr>
              <a:t> </a:t>
            </a:r>
            <a:r>
              <a:rPr lang="en-US" sz="1800" spc="-25" dirty="0">
                <a:latin typeface="Garamond" panose="02020404030301010803" pitchFamily="18" charset="0"/>
              </a:rPr>
              <a:t>gender</a:t>
            </a:r>
            <a:r>
              <a:rPr lang="en-US" sz="1800" spc="-5" dirty="0">
                <a:latin typeface="Garamond" panose="02020404030301010803" pitchFamily="18" charset="0"/>
              </a:rPr>
              <a:t> </a:t>
            </a:r>
            <a:r>
              <a:rPr lang="en-US" sz="1800" spc="-70" dirty="0">
                <a:latin typeface="Garamond" panose="02020404030301010803" pitchFamily="18" charset="0"/>
              </a:rPr>
              <a:t>pay</a:t>
            </a:r>
            <a:r>
              <a:rPr lang="en-US" sz="1800" spc="15" dirty="0">
                <a:latin typeface="Garamond" panose="02020404030301010803" pitchFamily="18" charset="0"/>
              </a:rPr>
              <a:t> </a:t>
            </a:r>
            <a:r>
              <a:rPr lang="en-US" sz="1800" spc="-40" dirty="0">
                <a:latin typeface="Garamond" panose="02020404030301010803" pitchFamily="18" charset="0"/>
              </a:rPr>
              <a:t>gaps</a:t>
            </a:r>
            <a:r>
              <a:rPr lang="en-US" sz="1800" spc="-10" dirty="0">
                <a:latin typeface="Garamond" panose="02020404030301010803" pitchFamily="18" charset="0"/>
              </a:rPr>
              <a:t> </a:t>
            </a:r>
            <a:r>
              <a:rPr lang="en-US" sz="1800" spc="-35" dirty="0">
                <a:latin typeface="Garamond" panose="02020404030301010803" pitchFamily="18" charset="0"/>
              </a:rPr>
              <a:t>across</a:t>
            </a:r>
            <a:r>
              <a:rPr lang="en-US" sz="1800" spc="-15" dirty="0">
                <a:latin typeface="Garamond" panose="02020404030301010803" pitchFamily="18" charset="0"/>
              </a:rPr>
              <a:t> </a:t>
            </a:r>
            <a:r>
              <a:rPr lang="en-US" sz="1800" spc="-55" dirty="0">
                <a:latin typeface="Garamond" panose="02020404030301010803" pitchFamily="18" charset="0"/>
              </a:rPr>
              <a:t>executive</a:t>
            </a:r>
            <a:r>
              <a:rPr lang="en-US" sz="1800" spc="20" dirty="0">
                <a:latin typeface="Garamond" panose="02020404030301010803" pitchFamily="18" charset="0"/>
              </a:rPr>
              <a:t> </a:t>
            </a:r>
            <a:r>
              <a:rPr lang="en-US" sz="1800" spc="-65" dirty="0">
                <a:latin typeface="Garamond" panose="02020404030301010803" pitchFamily="18" charset="0"/>
              </a:rPr>
              <a:t>levels</a:t>
            </a:r>
            <a:endParaRPr lang="en-US" sz="18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D7F26AC0-5C61-1558-6155-DAD93AAD2F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DE290327-DE84-A8C1-8283-49C9B2AE082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10050" y="3631101"/>
            <a:ext cx="1801100" cy="180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6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4BFB4B-D64C-7026-5FEC-BD773F233654}"/>
              </a:ext>
            </a:extLst>
          </p:cNvPr>
          <p:cNvSpPr txBox="1"/>
          <p:nvPr/>
        </p:nvSpPr>
        <p:spPr>
          <a:xfrm>
            <a:off x="0" y="2209800"/>
            <a:ext cx="9144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pc="20" dirty="0">
                <a:latin typeface="Garamond" panose="02020404030301010803" pitchFamily="18" charset="0"/>
              </a:rPr>
              <a:t>HIGHLIGHTS</a:t>
            </a:r>
            <a:r>
              <a:rPr lang="en-US" sz="4400" b="1" spc="100" dirty="0">
                <a:latin typeface="Garamond" panose="02020404030301010803" pitchFamily="18" charset="0"/>
              </a:rPr>
              <a:t> </a:t>
            </a:r>
            <a:r>
              <a:rPr lang="en-US" sz="4400" b="1" spc="65" dirty="0">
                <a:latin typeface="Garamond" panose="02020404030301010803" pitchFamily="18" charset="0"/>
              </a:rPr>
              <a:t>AND</a:t>
            </a:r>
            <a:r>
              <a:rPr lang="en-US" sz="4400" b="1" spc="120" dirty="0">
                <a:latin typeface="Garamond" panose="02020404030301010803" pitchFamily="18" charset="0"/>
              </a:rPr>
              <a:t> </a:t>
            </a:r>
            <a:r>
              <a:rPr lang="en-US" sz="4400" b="1" spc="-90" dirty="0">
                <a:latin typeface="Garamond" panose="02020404030301010803" pitchFamily="18" charset="0"/>
              </a:rPr>
              <a:t>KEY</a:t>
            </a:r>
            <a:r>
              <a:rPr lang="en-US" sz="4400" b="1" spc="100" dirty="0">
                <a:latin typeface="Garamond" panose="02020404030301010803" pitchFamily="18" charset="0"/>
              </a:rPr>
              <a:t> </a:t>
            </a:r>
            <a:r>
              <a:rPr lang="en-US" sz="4400" b="1" spc="50" dirty="0">
                <a:latin typeface="Garamond" panose="02020404030301010803" pitchFamily="18" charset="0"/>
              </a:rPr>
              <a:t>FINDINGS</a:t>
            </a:r>
            <a:r>
              <a:rPr lang="en-US" sz="4400" b="1" spc="100" dirty="0">
                <a:latin typeface="Garamond" panose="02020404030301010803" pitchFamily="18" charset="0"/>
              </a:rPr>
              <a:t> </a:t>
            </a:r>
            <a:r>
              <a:rPr lang="en-US" sz="4400" b="1" spc="-30" dirty="0">
                <a:latin typeface="Garamond" panose="02020404030301010803" pitchFamily="18" charset="0"/>
              </a:rPr>
              <a:t>FROM</a:t>
            </a:r>
            <a:r>
              <a:rPr lang="en-US" sz="4400" b="1" spc="90" dirty="0">
                <a:latin typeface="Garamond" panose="02020404030301010803" pitchFamily="18" charset="0"/>
              </a:rPr>
              <a:t> THE</a:t>
            </a:r>
            <a:r>
              <a:rPr lang="en-US" sz="4400" b="1" spc="95" dirty="0">
                <a:latin typeface="Garamond" panose="02020404030301010803" pitchFamily="18" charset="0"/>
              </a:rPr>
              <a:t> </a:t>
            </a:r>
            <a:r>
              <a:rPr lang="en-US" sz="4400" b="1" dirty="0">
                <a:latin typeface="Garamond" panose="02020404030301010803" pitchFamily="18" charset="0"/>
              </a:rPr>
              <a:t>REPORT</a:t>
            </a:r>
            <a:endParaRPr lang="en-GB" sz="4400" b="1" dirty="0">
              <a:latin typeface="Garamond" panose="02020404030301010803" pitchFamily="18" charset="0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2BCA7F0C-8F69-F6D4-F3C2-49A2A1F71B5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5AE5-FAC0-EC9A-01C0-9E51934D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45" y="1659526"/>
            <a:ext cx="8288791" cy="430887"/>
          </a:xfrm>
        </p:spPr>
        <p:txBody>
          <a:bodyPr/>
          <a:lstStyle/>
          <a:p>
            <a:r>
              <a:rPr lang="en-GB" sz="2800" spc="-20" dirty="0">
                <a:latin typeface="Garamond" panose="02020404030301010803" pitchFamily="18" charset="0"/>
              </a:rPr>
              <a:t>BOARD</a:t>
            </a:r>
            <a:r>
              <a:rPr lang="en-GB" sz="2800" spc="90" dirty="0">
                <a:latin typeface="Garamond" panose="02020404030301010803" pitchFamily="18" charset="0"/>
              </a:rPr>
              <a:t> </a:t>
            </a:r>
            <a:r>
              <a:rPr lang="en-GB" sz="2800" spc="-10" dirty="0">
                <a:latin typeface="Garamond" panose="02020404030301010803" pitchFamily="18" charset="0"/>
              </a:rPr>
              <a:t>SIZE</a:t>
            </a:r>
            <a:r>
              <a:rPr lang="en-GB" sz="2800" spc="85" dirty="0">
                <a:latin typeface="Garamond" panose="02020404030301010803" pitchFamily="18" charset="0"/>
              </a:rPr>
              <a:t> </a:t>
            </a:r>
            <a:r>
              <a:rPr lang="en-GB" sz="2800" spc="80" dirty="0">
                <a:latin typeface="Garamond" panose="02020404030301010803" pitchFamily="18" charset="0"/>
              </a:rPr>
              <a:t>TREND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D7F26AC0-5C61-1558-6155-DAD93AAD2F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88693E-9EAC-D396-DE81-0030EEE83D64}"/>
              </a:ext>
            </a:extLst>
          </p:cNvPr>
          <p:cNvSpPr txBox="1"/>
          <p:nvPr/>
        </p:nvSpPr>
        <p:spPr>
          <a:xfrm>
            <a:off x="2971799" y="3675463"/>
            <a:ext cx="3200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4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</a:rPr>
              <a:t>Board Size – Trend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4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</a:rPr>
              <a:t>(by ownership)</a:t>
            </a:r>
            <a:endParaRPr kumimoji="0" lang="en-GB" sz="144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4E4D20-A473-E74C-73C6-AACEF13B0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083920"/>
              </p:ext>
            </p:extLst>
          </p:nvPr>
        </p:nvGraphicFramePr>
        <p:xfrm>
          <a:off x="800099" y="4210994"/>
          <a:ext cx="7543800" cy="3280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B59AB95-E9DF-21F6-3AEC-DA74A0E85AA1}"/>
              </a:ext>
            </a:extLst>
          </p:cNvPr>
          <p:cNvSpPr txBox="1"/>
          <p:nvPr/>
        </p:nvSpPr>
        <p:spPr>
          <a:xfrm>
            <a:off x="381000" y="2475134"/>
            <a:ext cx="8382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Board size correlates strongly with market cap for both private companies and PSUs. </a:t>
            </a:r>
          </a:p>
          <a:p>
            <a:pPr marL="285750" indent="-285750">
              <a:buFont typeface="Arial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Across most categories of firms, both private and PSU boards started seeing an increase in their size FY22 onwards.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9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7261-37FE-F70A-4EB4-ADC3F024A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52421"/>
            <a:ext cx="9385813" cy="430887"/>
          </a:xfrm>
        </p:spPr>
        <p:txBody>
          <a:bodyPr/>
          <a:lstStyle/>
          <a:p>
            <a:r>
              <a:rPr lang="en-GB" sz="2800" spc="55" dirty="0">
                <a:latin typeface="Garamond" panose="02020404030301010803" pitchFamily="18" charset="0"/>
              </a:rPr>
              <a:t>NUMBER</a:t>
            </a:r>
            <a:r>
              <a:rPr lang="en-GB" sz="2800" spc="85" dirty="0">
                <a:latin typeface="Garamond" panose="02020404030301010803" pitchFamily="18" charset="0"/>
              </a:rPr>
              <a:t> </a:t>
            </a:r>
            <a:r>
              <a:rPr lang="en-GB" sz="2800" spc="20" dirty="0">
                <a:latin typeface="Garamond" panose="02020404030301010803" pitchFamily="18" charset="0"/>
              </a:rPr>
              <a:t>OF</a:t>
            </a:r>
            <a:r>
              <a:rPr lang="en-GB" sz="2800" spc="100" dirty="0">
                <a:latin typeface="Garamond" panose="02020404030301010803" pitchFamily="18" charset="0"/>
              </a:rPr>
              <a:t> INDEPENDENT</a:t>
            </a:r>
            <a:r>
              <a:rPr lang="en-GB" sz="2800" spc="105" dirty="0">
                <a:latin typeface="Garamond" panose="02020404030301010803" pitchFamily="18" charset="0"/>
              </a:rPr>
              <a:t> </a:t>
            </a:r>
            <a:r>
              <a:rPr lang="en-GB" sz="2800" spc="-5" dirty="0">
                <a:latin typeface="Garamond" panose="02020404030301010803" pitchFamily="18" charset="0"/>
              </a:rPr>
              <a:t>DIRECTORS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B347B274-0D7D-7CB9-6452-6D76705130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79862F2-CC00-A5F4-3DE7-E5E3AFAD72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287523"/>
              </p:ext>
            </p:extLst>
          </p:nvPr>
        </p:nvGraphicFramePr>
        <p:xfrm>
          <a:off x="762000" y="4267200"/>
          <a:ext cx="8382000" cy="332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9C34866-4BE6-FC88-5B7E-175CF62E2DD4}"/>
              </a:ext>
            </a:extLst>
          </p:cNvPr>
          <p:cNvSpPr txBox="1"/>
          <p:nvPr/>
        </p:nvSpPr>
        <p:spPr>
          <a:xfrm>
            <a:off x="2965734" y="4292600"/>
            <a:ext cx="375914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4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</a:rPr>
              <a:t>Share of IDs on Company Boards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4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FY23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33EB57-3BB8-A19C-E161-E685A2A4888D}"/>
              </a:ext>
            </a:extLst>
          </p:cNvPr>
          <p:cNvSpPr txBox="1"/>
          <p:nvPr/>
        </p:nvSpPr>
        <p:spPr>
          <a:xfrm>
            <a:off x="116305" y="2505537"/>
            <a:ext cx="90276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Private-sector companies generally have a higher share of IDs on the Board than PSUs.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The share of IDs on company board tends to fall as the market-cap decreases for private sector companies. </a:t>
            </a:r>
          </a:p>
        </p:txBody>
      </p:sp>
    </p:spTree>
    <p:extLst>
      <p:ext uri="{BB962C8B-B14F-4D97-AF65-F5344CB8AC3E}">
        <p14:creationId xmlns:p14="http://schemas.microsoft.com/office/powerpoint/2010/main" val="113305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7261-37FE-F70A-4EB4-ADC3F024A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52421"/>
            <a:ext cx="9385813" cy="430887"/>
          </a:xfrm>
        </p:spPr>
        <p:txBody>
          <a:bodyPr/>
          <a:lstStyle/>
          <a:p>
            <a:r>
              <a:rPr lang="en-GB" sz="2800" spc="55" dirty="0">
                <a:latin typeface="Garamond" panose="02020404030301010803" pitchFamily="18" charset="0"/>
              </a:rPr>
              <a:t>TOTAL PAY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B347B274-0D7D-7CB9-6452-6D76705130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1" y="1447800"/>
            <a:ext cx="959154" cy="597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33EB57-3BB8-A19C-E161-E685A2A4888D}"/>
              </a:ext>
            </a:extLst>
          </p:cNvPr>
          <p:cNvSpPr txBox="1"/>
          <p:nvPr/>
        </p:nvSpPr>
        <p:spPr>
          <a:xfrm>
            <a:off x="89836" y="2299961"/>
            <a:ext cx="90276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kern="1200" dirty="0">
                <a:latin typeface="Garamond"/>
                <a:ea typeface="+mn-ea"/>
                <a:cs typeface="Garamond"/>
              </a:rPr>
              <a:t>CEO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s in the private sector are the highest paid, with an average of Rs 3</a:t>
            </a:r>
            <a:r>
              <a:rPr lang="en-US" sz="1800" kern="1200" dirty="0">
                <a:latin typeface="Garamond"/>
                <a:ea typeface="+mn-ea"/>
                <a:cs typeface="Garamond"/>
              </a:rPr>
              <a:t>8.7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 million in compensation.</a:t>
            </a:r>
            <a:r>
              <a:rPr lang="en-US" sz="1800" kern="1200" dirty="0">
                <a:latin typeface="Garamond"/>
                <a:ea typeface="+mn-ea"/>
                <a:cs typeface="Garamond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CFOs earned Rs 10.7 million – </a:t>
            </a:r>
            <a:r>
              <a:rPr lang="en-US" sz="1800" kern="1200" dirty="0">
                <a:latin typeface="Garamond"/>
                <a:ea typeface="+mn-ea"/>
                <a:cs typeface="Garamond"/>
              </a:rPr>
              <a:t>28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% of what CEOs earned and 29% less than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EDs.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/>
              <a:ea typeface="+mn-ea"/>
              <a:cs typeface="Garamond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Non-Executive </a:t>
            </a:r>
            <a:r>
              <a:rPr lang="en-US" sz="1800" kern="1200" dirty="0">
                <a:latin typeface="Garamond"/>
                <a:ea typeface="+mn-ea"/>
                <a:cs typeface="Garamond"/>
              </a:rPr>
              <a:t>Chairpersons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 earned Rs 6.3 million, Company </a:t>
            </a:r>
            <a:r>
              <a:rPr lang="en-US" sz="1800" kern="1200" dirty="0">
                <a:latin typeface="Garamond"/>
                <a:ea typeface="+mn-ea"/>
                <a:cs typeface="Garamond"/>
              </a:rPr>
              <a:t>S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ecretaries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/>
                <a:ea typeface="+mn-ea"/>
                <a:cs typeface="Garamond"/>
              </a:rPr>
              <a:t> Rs 3.1 million and NEDs Rs 1.2 million.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696B907-9DB8-CF09-FE90-128175826439}"/>
              </a:ext>
            </a:extLst>
          </p:cNvPr>
          <p:cNvGraphicFramePr>
            <a:graphicFrameLocks/>
          </p:cNvGraphicFramePr>
          <p:nvPr/>
        </p:nvGraphicFramePr>
        <p:xfrm>
          <a:off x="2609850" y="4396380"/>
          <a:ext cx="4838700" cy="3284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D32483-0D6F-8D1C-BE11-EADBFFBABBBF}"/>
              </a:ext>
            </a:extLst>
          </p:cNvPr>
          <p:cNvSpPr txBox="1"/>
          <p:nvPr/>
        </p:nvSpPr>
        <p:spPr>
          <a:xfrm>
            <a:off x="4474289" y="3828087"/>
            <a:ext cx="5063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Private Sector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7D225-7DAC-BB79-D523-3AC0E6340A34}"/>
              </a:ext>
            </a:extLst>
          </p:cNvPr>
          <p:cNvSpPr txBox="1"/>
          <p:nvPr/>
        </p:nvSpPr>
        <p:spPr>
          <a:xfrm>
            <a:off x="5334000" y="4257880"/>
            <a:ext cx="1494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Mean (Rs million)</a:t>
            </a:r>
          </a:p>
        </p:txBody>
      </p:sp>
    </p:spTree>
    <p:extLst>
      <p:ext uri="{BB962C8B-B14F-4D97-AF65-F5344CB8AC3E}">
        <p14:creationId xmlns:p14="http://schemas.microsoft.com/office/powerpoint/2010/main" val="122297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D965"/>
    </a:accent1>
    <a:accent2>
      <a:srgbClr val="ED8F4C"/>
    </a:accent2>
    <a:accent3>
      <a:srgbClr val="A5A5A5"/>
    </a:accent3>
    <a:accent4>
      <a:srgbClr val="FEE599"/>
    </a:accent4>
    <a:accent5>
      <a:srgbClr val="FF0000"/>
    </a:accent5>
    <a:accent6>
      <a:srgbClr val="F7CBA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IMA">
    <a:dk1>
      <a:srgbClr val="000000"/>
    </a:dk1>
    <a:lt1>
      <a:srgbClr val="FFFFFF"/>
    </a:lt1>
    <a:dk2>
      <a:srgbClr val="000000"/>
    </a:dk2>
    <a:lt2>
      <a:srgbClr val="000000"/>
    </a:lt2>
    <a:accent1>
      <a:srgbClr val="EE3224"/>
    </a:accent1>
    <a:accent2>
      <a:srgbClr val="FFCB05"/>
    </a:accent2>
    <a:accent3>
      <a:srgbClr val="A5A5A5"/>
    </a:accent3>
    <a:accent4>
      <a:srgbClr val="000000"/>
    </a:accent4>
    <a:accent5>
      <a:srgbClr val="A7A9AC"/>
    </a:accent5>
    <a:accent6>
      <a:srgbClr val="FFFBCC"/>
    </a:accent6>
    <a:hlink>
      <a:srgbClr val="0000FF"/>
    </a:hlink>
    <a:folHlink>
      <a:srgbClr val="99CC00"/>
    </a:folHlink>
  </a:clrScheme>
  <a:fontScheme name="IMA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D965"/>
    </a:accent1>
    <a:accent2>
      <a:srgbClr val="ED8F4C"/>
    </a:accent2>
    <a:accent3>
      <a:srgbClr val="A5A5A5"/>
    </a:accent3>
    <a:accent4>
      <a:srgbClr val="FEE599"/>
    </a:accent4>
    <a:accent5>
      <a:srgbClr val="FF0000"/>
    </a:accent5>
    <a:accent6>
      <a:srgbClr val="F7CBA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D965"/>
    </a:accent1>
    <a:accent2>
      <a:srgbClr val="ED8F4C"/>
    </a:accent2>
    <a:accent3>
      <a:srgbClr val="A5A5A5"/>
    </a:accent3>
    <a:accent4>
      <a:srgbClr val="FEE599"/>
    </a:accent4>
    <a:accent5>
      <a:srgbClr val="FF0000"/>
    </a:accent5>
    <a:accent6>
      <a:srgbClr val="F7CBA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D965"/>
    </a:accent1>
    <a:accent2>
      <a:srgbClr val="ED8F4C"/>
    </a:accent2>
    <a:accent3>
      <a:srgbClr val="A5A5A5"/>
    </a:accent3>
    <a:accent4>
      <a:srgbClr val="FEE599"/>
    </a:accent4>
    <a:accent5>
      <a:srgbClr val="FF0000"/>
    </a:accent5>
    <a:accent6>
      <a:srgbClr val="F7CBA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D965"/>
    </a:accent1>
    <a:accent2>
      <a:srgbClr val="ED8F4C"/>
    </a:accent2>
    <a:accent3>
      <a:srgbClr val="A5A5A5"/>
    </a:accent3>
    <a:accent4>
      <a:srgbClr val="FEE599"/>
    </a:accent4>
    <a:accent5>
      <a:srgbClr val="FF0000"/>
    </a:accent5>
    <a:accent6>
      <a:srgbClr val="F7CBA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D965"/>
    </a:accent1>
    <a:accent2>
      <a:srgbClr val="ED8F4C"/>
    </a:accent2>
    <a:accent3>
      <a:srgbClr val="A5A5A5"/>
    </a:accent3>
    <a:accent4>
      <a:srgbClr val="FEE599"/>
    </a:accent4>
    <a:accent5>
      <a:srgbClr val="FF0000"/>
    </a:accent5>
    <a:accent6>
      <a:srgbClr val="F7CBA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D965"/>
    </a:accent1>
    <a:accent2>
      <a:srgbClr val="ED8F4C"/>
    </a:accent2>
    <a:accent3>
      <a:srgbClr val="A5A5A5"/>
    </a:accent3>
    <a:accent4>
      <a:srgbClr val="FEE599"/>
    </a:accent4>
    <a:accent5>
      <a:srgbClr val="FF0000"/>
    </a:accent5>
    <a:accent6>
      <a:srgbClr val="F7CBA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D965"/>
    </a:accent1>
    <a:accent2>
      <a:srgbClr val="ED8F4C"/>
    </a:accent2>
    <a:accent3>
      <a:srgbClr val="A5A5A5"/>
    </a:accent3>
    <a:accent4>
      <a:srgbClr val="FEE599"/>
    </a:accent4>
    <a:accent5>
      <a:srgbClr val="FF0000"/>
    </a:accent5>
    <a:accent6>
      <a:srgbClr val="F7CBA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IMA">
    <a:dk1>
      <a:srgbClr val="000000"/>
    </a:dk1>
    <a:lt1>
      <a:srgbClr val="FFFFFF"/>
    </a:lt1>
    <a:dk2>
      <a:srgbClr val="000000"/>
    </a:dk2>
    <a:lt2>
      <a:srgbClr val="000000"/>
    </a:lt2>
    <a:accent1>
      <a:srgbClr val="EE3224"/>
    </a:accent1>
    <a:accent2>
      <a:srgbClr val="FFCB05"/>
    </a:accent2>
    <a:accent3>
      <a:srgbClr val="A5A5A5"/>
    </a:accent3>
    <a:accent4>
      <a:srgbClr val="000000"/>
    </a:accent4>
    <a:accent5>
      <a:srgbClr val="A7A9AC"/>
    </a:accent5>
    <a:accent6>
      <a:srgbClr val="FFFBCC"/>
    </a:accent6>
    <a:hlink>
      <a:srgbClr val="0000FF"/>
    </a:hlink>
    <a:folHlink>
      <a:srgbClr val="99CC00"/>
    </a:folHlink>
  </a:clrScheme>
  <a:fontScheme name="IMA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67000"/>
              <a:satMod val="104999"/>
              <a:lumMod val="110000"/>
            </a:schemeClr>
          </a:gs>
          <a:gs pos="50000">
            <a:schemeClr val="phClr">
              <a:tint val="73000"/>
              <a:satMod val="103000"/>
              <a:lumMod val="104999"/>
            </a:schemeClr>
          </a:gs>
          <a:gs pos="100000">
            <a:schemeClr val="phClr">
              <a:tint val="81000"/>
              <a:satMod val="109000"/>
              <a:lumMod val="104999"/>
            </a:schemeClr>
          </a:gs>
        </a:gsLst>
        <a:lin ang="5400000" scaled="0"/>
      </a:gradFill>
      <a:gradFill rotWithShape="1">
        <a:gsLst>
          <a:gs pos="0">
            <a:schemeClr val="phClr">
              <a:tint val="94000"/>
              <a:satMod val="103000"/>
              <a:lumMod val="102000"/>
            </a:schemeClr>
          </a:gs>
          <a:gs pos="50000">
            <a:schemeClr val="phClr">
              <a:shade val="100000"/>
              <a:satMod val="110000"/>
              <a:lumMod val="100000"/>
            </a:schemeClr>
          </a:gs>
          <a:gs pos="100000">
            <a:schemeClr val="phClr">
              <a:shade val="78000"/>
              <a:satMod val="120000"/>
              <a:lumMod val="99000"/>
            </a:schemeClr>
          </a:gs>
        </a:gsLst>
        <a:lin ang="5400000" scaled="0"/>
      </a:gradFill>
    </a:fillStyleLst>
    <a:lnStyleLst>
      <a:ln w="6350" cap="flat">
        <a:solidFill>
          <a:schemeClr val="phClr"/>
        </a:solidFill>
        <a:prstDash val="solid"/>
        <a:miter lim="800000"/>
      </a:ln>
      <a:ln w="12700" cap="flat">
        <a:solidFill>
          <a:schemeClr val="phClr"/>
        </a:solidFill>
        <a:prstDash val="solid"/>
        <a:miter lim="800000"/>
      </a:ln>
      <a:ln w="19050" cap="flat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</TotalTime>
  <Words>1965</Words>
  <Application>Microsoft Office PowerPoint</Application>
  <PresentationFormat>Custom</PresentationFormat>
  <Paragraphs>241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Gothic</vt:lpstr>
      <vt:lpstr>Arial</vt:lpstr>
      <vt:lpstr>Arial MT</vt:lpstr>
      <vt:lpstr>Calibri</vt:lpstr>
      <vt:lpstr>Garamond</vt:lpstr>
      <vt:lpstr>Times New Roman</vt:lpstr>
      <vt:lpstr>Wingdings</vt:lpstr>
      <vt:lpstr>Office Theme</vt:lpstr>
      <vt:lpstr>THE 2023 BOARD REMUNERATION AND GOVERNANCE REPORT</vt:lpstr>
      <vt:lpstr>A STUDY OF TRENDS IN BOARD COMPENSATION  AND PAY STRUCTURE</vt:lpstr>
      <vt:lpstr>DETAILED PEER COMPARISONS &amp;  CROSS TABULATION</vt:lpstr>
      <vt:lpstr>IN-DEPTH COVERAGE ACROSS SECTORS, OWNERSHIP LEVELS  AND MORE</vt:lpstr>
      <vt:lpstr>ENABLING CXOS WITH THOUGHT PROVOKING INSIGHTS</vt:lpstr>
      <vt:lpstr>PowerPoint Presentation</vt:lpstr>
      <vt:lpstr>BOARD SIZE TREND</vt:lpstr>
      <vt:lpstr>NUMBER OF INDEPENDENT DIRECTORS</vt:lpstr>
      <vt:lpstr>TOTAL PAY</vt:lpstr>
      <vt:lpstr>CHANGE IN PAY</vt:lpstr>
      <vt:lpstr>PAY COMPOSITION FY23</vt:lpstr>
      <vt:lpstr>EXECUTIVE PAY RATIOS FY23</vt:lpstr>
      <vt:lpstr>GENDER PAY GAPS</vt:lpstr>
      <vt:lpstr>GENDER DIVERSITY ON THE BOARD</vt:lpstr>
      <vt:lpstr>OTHER HIGHLIGHTS</vt:lpstr>
      <vt:lpstr>TABLE OF CONTENTS</vt:lpstr>
      <vt:lpstr>TABLE OF CONTENTS</vt:lpstr>
      <vt:lpstr>TABLE OF CONTENTS</vt:lpstr>
      <vt:lpstr>ACCESS DIRECTOR COMPENSATION AND GOVERNANCE METRICS ON AGILEX</vt:lpstr>
      <vt:lpstr>SUBSCRIPTION FEES*</vt:lpstr>
      <vt:lpstr>OUR PORTFOLIO OF RESEARCH REPORTS</vt:lpstr>
      <vt:lpstr>ABOUT IMA INDIA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Brochure - Full DC Report 2022</dc:title>
  <dc:subject/>
  <dc:creator>91888</dc:creator>
  <cp:keywords/>
  <dc:description/>
  <cp:lastModifiedBy>IMA India</cp:lastModifiedBy>
  <cp:revision>208</cp:revision>
  <dcterms:created xsi:type="dcterms:W3CDTF">2023-12-04T09:07:32Z</dcterms:created>
  <dcterms:modified xsi:type="dcterms:W3CDTF">2023-12-08T09:22:42Z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2022-12-15T10:00:00Z</vt:filetime>
  </property>
  <property fmtid="{D5CDD505-2E9C-101B-9397-08002B2CF9AE}" pid="3" name="LastSaved">
    <vt:filetime>2023-12-04T10:00:00Z</vt:filetime>
  </property>
</Properties>
</file>